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6" r:id="rId2"/>
    <p:sldId id="327" r:id="rId3"/>
    <p:sldId id="257" r:id="rId4"/>
    <p:sldId id="258" r:id="rId5"/>
    <p:sldId id="263" r:id="rId6"/>
    <p:sldId id="268" r:id="rId7"/>
    <p:sldId id="269" r:id="rId8"/>
    <p:sldId id="270" r:id="rId9"/>
    <p:sldId id="271" r:id="rId10"/>
    <p:sldId id="288" r:id="rId11"/>
    <p:sldId id="296" r:id="rId12"/>
    <p:sldId id="265" r:id="rId13"/>
    <p:sldId id="298" r:id="rId14"/>
    <p:sldId id="323" r:id="rId15"/>
    <p:sldId id="324" r:id="rId16"/>
    <p:sldId id="326" r:id="rId17"/>
    <p:sldId id="314" r:id="rId18"/>
    <p:sldId id="316" r:id="rId19"/>
    <p:sldId id="317" r:id="rId20"/>
    <p:sldId id="318" r:id="rId21"/>
    <p:sldId id="319" r:id="rId22"/>
    <p:sldId id="325" r:id="rId23"/>
    <p:sldId id="330" r:id="rId24"/>
    <p:sldId id="299" r:id="rId25"/>
    <p:sldId id="329" r:id="rId26"/>
    <p:sldId id="303" r:id="rId27"/>
    <p:sldId id="321" r:id="rId28"/>
    <p:sldId id="328" r:id="rId29"/>
    <p:sldId id="320" r:id="rId30"/>
    <p:sldId id="322" r:id="rId31"/>
    <p:sldId id="286" r:id="rId32"/>
    <p:sldId id="313" r:id="rId33"/>
    <p:sldId id="307" r:id="rId34"/>
    <p:sldId id="287" r:id="rId3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A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4" autoAdjust="0"/>
    <p:restoredTop sz="94660"/>
  </p:normalViewPr>
  <p:slideViewPr>
    <p:cSldViewPr snapToGrid="0">
      <p:cViewPr varScale="1">
        <p:scale>
          <a:sx n="81" d="100"/>
          <a:sy n="81" d="100"/>
        </p:scale>
        <p:origin x="662" y="58"/>
      </p:cViewPr>
      <p:guideLst/>
    </p:cSldViewPr>
  </p:slideViewPr>
  <p:notesTextViewPr>
    <p:cViewPr>
      <p:scale>
        <a:sx n="1" d="1"/>
        <a:sy n="1" d="1"/>
      </p:scale>
      <p:origin x="0" y="0"/>
    </p:cViewPr>
  </p:notesTextViewPr>
  <p:notesViewPr>
    <p:cSldViewPr snapToGrid="0">
      <p:cViewPr varScale="1">
        <p:scale>
          <a:sx n="61" d="100"/>
          <a:sy n="61" d="100"/>
        </p:scale>
        <p:origin x="239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674FDB-A595-44F2-875F-55D5FD00D9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8C3FFEC5-3561-4850-B2E0-1D05867CDA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BD144C-B5F1-4449-9D07-E0731A845975}" type="datetimeFigureOut">
              <a:rPr lang="vi-VN" smtClean="0"/>
              <a:t>06/06/2024</a:t>
            </a:fld>
            <a:endParaRPr lang="vi-VN"/>
          </a:p>
        </p:txBody>
      </p:sp>
      <p:sp>
        <p:nvSpPr>
          <p:cNvPr id="4" name="Footer Placeholder 3">
            <a:extLst>
              <a:ext uri="{FF2B5EF4-FFF2-40B4-BE49-F238E27FC236}">
                <a16:creationId xmlns:a16="http://schemas.microsoft.com/office/drawing/2014/main" id="{331BC9AC-6E4B-4C76-8657-65B5A15310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F2C1DF62-BFE2-44E7-B8A4-24064A97A2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E7DB7-A8B6-44A4-B170-CB4805E787BE}" type="slidenum">
              <a:rPr lang="vi-VN" smtClean="0"/>
              <a:t>‹#›</a:t>
            </a:fld>
            <a:endParaRPr lang="vi-VN"/>
          </a:p>
        </p:txBody>
      </p:sp>
    </p:spTree>
    <p:extLst>
      <p:ext uri="{BB962C8B-B14F-4D97-AF65-F5344CB8AC3E}">
        <p14:creationId xmlns:p14="http://schemas.microsoft.com/office/powerpoint/2010/main" val="2819550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EF4EA-FD91-403F-91AE-B1ADED24DAA4}" type="datetimeFigureOut">
              <a:rPr lang="vi-VN" smtClean="0"/>
              <a:t>06/06/2024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B1B20-5634-4476-87E3-054914C76A3A}" type="slidenum">
              <a:rPr lang="vi-VN" smtClean="0"/>
              <a:t>‹#›</a:t>
            </a:fld>
            <a:endParaRPr lang="vi-VN"/>
          </a:p>
        </p:txBody>
      </p:sp>
    </p:spTree>
    <p:extLst>
      <p:ext uri="{BB962C8B-B14F-4D97-AF65-F5344CB8AC3E}">
        <p14:creationId xmlns:p14="http://schemas.microsoft.com/office/powerpoint/2010/main" val="465772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E7FD-0095-4096-A630-DB9CF72ECE74}"/>
              </a:ext>
            </a:extLst>
          </p:cNvPr>
          <p:cNvSpPr>
            <a:spLocks noGrp="1"/>
          </p:cNvSpPr>
          <p:nvPr>
            <p:ph type="ctrTitle"/>
          </p:nvPr>
        </p:nvSpPr>
        <p:spPr>
          <a:xfrm>
            <a:off x="1524000" y="1420019"/>
            <a:ext cx="9144000" cy="2387600"/>
          </a:xfrm>
        </p:spPr>
        <p:txBody>
          <a:bodyPr anchor="b"/>
          <a:lstStyle>
            <a:lvl1pPr algn="ctr">
              <a:defRPr sz="6000">
                <a:solidFill>
                  <a:srgbClr val="7030A0"/>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vi-VN" dirty="0"/>
          </a:p>
        </p:txBody>
      </p:sp>
      <p:sp>
        <p:nvSpPr>
          <p:cNvPr id="3" name="Subtitle 2">
            <a:extLst>
              <a:ext uri="{FF2B5EF4-FFF2-40B4-BE49-F238E27FC236}">
                <a16:creationId xmlns:a16="http://schemas.microsoft.com/office/drawing/2014/main" id="{4BA5A58A-F750-4E4D-9BCA-F86DFA31243E}"/>
              </a:ext>
            </a:extLst>
          </p:cNvPr>
          <p:cNvSpPr>
            <a:spLocks noGrp="1"/>
          </p:cNvSpPr>
          <p:nvPr>
            <p:ph type="subTitle" idx="1"/>
          </p:nvPr>
        </p:nvSpPr>
        <p:spPr>
          <a:xfrm>
            <a:off x="1524000" y="4105275"/>
            <a:ext cx="9144000" cy="1655762"/>
          </a:xfrm>
        </p:spPr>
        <p:txBody>
          <a:bodyPr>
            <a:normAutofit/>
          </a:bodyPr>
          <a:lstStyle>
            <a:lvl1pPr marL="0" indent="0" algn="ctr">
              <a:buNone/>
              <a:defRPr sz="36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D4FCBF7C-90F8-4951-8162-38AA1FC4BC49}"/>
              </a:ext>
            </a:extLst>
          </p:cNvPr>
          <p:cNvSpPr>
            <a:spLocks noGrp="1"/>
          </p:cNvSpPr>
          <p:nvPr>
            <p:ph type="dt" sz="half" idx="10"/>
          </p:nvPr>
        </p:nvSpPr>
        <p:spPr/>
        <p:txBody>
          <a:bodyPr/>
          <a:lstStyle/>
          <a:p>
            <a:r>
              <a:rPr lang="vi-VN"/>
              <a:t>27/11/2023</a:t>
            </a:r>
          </a:p>
        </p:txBody>
      </p:sp>
      <p:sp>
        <p:nvSpPr>
          <p:cNvPr id="5" name="Footer Placeholder 4">
            <a:extLst>
              <a:ext uri="{FF2B5EF4-FFF2-40B4-BE49-F238E27FC236}">
                <a16:creationId xmlns:a16="http://schemas.microsoft.com/office/drawing/2014/main" id="{AB16DFE1-C794-4C0E-ACBB-37F5BC5467C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ECB29E0-DC04-4888-B46C-C2DA3E03097E}"/>
              </a:ext>
            </a:extLst>
          </p:cNvPr>
          <p:cNvSpPr>
            <a:spLocks noGrp="1"/>
          </p:cNvSpPr>
          <p:nvPr>
            <p:ph type="sldNum" sz="quarter" idx="12"/>
          </p:nvPr>
        </p:nvSpPr>
        <p:spPr/>
        <p:txBody>
          <a:bodyPr/>
          <a:lstStyle/>
          <a:p>
            <a:fld id="{121386B0-7E77-40AD-AA58-60B16DCCBC12}" type="slidenum">
              <a:rPr lang="vi-VN" smtClean="0"/>
              <a:t>‹#›</a:t>
            </a:fld>
            <a:endParaRPr lang="vi-VN"/>
          </a:p>
        </p:txBody>
      </p:sp>
      <p:pic>
        <p:nvPicPr>
          <p:cNvPr id="8" name="Picture 7">
            <a:extLst>
              <a:ext uri="{FF2B5EF4-FFF2-40B4-BE49-F238E27FC236}">
                <a16:creationId xmlns:a16="http://schemas.microsoft.com/office/drawing/2014/main" id="{29E24E53-4A3B-4F0C-9540-7E183F38B5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7751" y="300198"/>
            <a:ext cx="1856236" cy="725425"/>
          </a:xfrm>
          <a:prstGeom prst="rect">
            <a:avLst/>
          </a:prstGeom>
        </p:spPr>
      </p:pic>
    </p:spTree>
    <p:extLst>
      <p:ext uri="{BB962C8B-B14F-4D97-AF65-F5344CB8AC3E}">
        <p14:creationId xmlns:p14="http://schemas.microsoft.com/office/powerpoint/2010/main" val="3234709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4018-1240-4CC4-AC9E-A1AE333326DA}"/>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884F2DB2-92CF-4FB3-9ECD-68C98AAC91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531506A-500B-49D4-A7FA-9A822C2EDA65}"/>
              </a:ext>
            </a:extLst>
          </p:cNvPr>
          <p:cNvSpPr>
            <a:spLocks noGrp="1"/>
          </p:cNvSpPr>
          <p:nvPr>
            <p:ph type="dt" sz="half" idx="10"/>
          </p:nvPr>
        </p:nvSpPr>
        <p:spPr/>
        <p:txBody>
          <a:bodyPr/>
          <a:lstStyle/>
          <a:p>
            <a:r>
              <a:rPr lang="vi-VN"/>
              <a:t>27/11/2023</a:t>
            </a:r>
          </a:p>
        </p:txBody>
      </p:sp>
      <p:sp>
        <p:nvSpPr>
          <p:cNvPr id="5" name="Footer Placeholder 4">
            <a:extLst>
              <a:ext uri="{FF2B5EF4-FFF2-40B4-BE49-F238E27FC236}">
                <a16:creationId xmlns:a16="http://schemas.microsoft.com/office/drawing/2014/main" id="{4A263DB5-A342-4EB3-9BA6-7A9423135EA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897AF38-05AB-440A-BCEB-FE8F78B58DE9}"/>
              </a:ext>
            </a:extLst>
          </p:cNvPr>
          <p:cNvSpPr>
            <a:spLocks noGrp="1"/>
          </p:cNvSpPr>
          <p:nvPr>
            <p:ph type="sldNum" sz="quarter" idx="12"/>
          </p:nvPr>
        </p:nvSpPr>
        <p:spPr/>
        <p:txBody>
          <a:bodyPr/>
          <a:lstStyle/>
          <a:p>
            <a:fld id="{121386B0-7E77-40AD-AA58-60B16DCCBC12}" type="slidenum">
              <a:rPr lang="vi-VN" smtClean="0"/>
              <a:t>‹#›</a:t>
            </a:fld>
            <a:endParaRPr lang="vi-VN"/>
          </a:p>
        </p:txBody>
      </p:sp>
    </p:spTree>
    <p:extLst>
      <p:ext uri="{BB962C8B-B14F-4D97-AF65-F5344CB8AC3E}">
        <p14:creationId xmlns:p14="http://schemas.microsoft.com/office/powerpoint/2010/main" val="3970837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C4095D-81E4-421D-9514-9B41717E17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AA8A4F50-C440-403E-BC0F-DED2D947EB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93F2F9E-5E17-42A5-B288-BBC39E4112EB}"/>
              </a:ext>
            </a:extLst>
          </p:cNvPr>
          <p:cNvSpPr>
            <a:spLocks noGrp="1"/>
          </p:cNvSpPr>
          <p:nvPr>
            <p:ph type="dt" sz="half" idx="10"/>
          </p:nvPr>
        </p:nvSpPr>
        <p:spPr/>
        <p:txBody>
          <a:bodyPr/>
          <a:lstStyle/>
          <a:p>
            <a:r>
              <a:rPr lang="vi-VN"/>
              <a:t>27/11/2023</a:t>
            </a:r>
          </a:p>
        </p:txBody>
      </p:sp>
      <p:sp>
        <p:nvSpPr>
          <p:cNvPr id="5" name="Footer Placeholder 4">
            <a:extLst>
              <a:ext uri="{FF2B5EF4-FFF2-40B4-BE49-F238E27FC236}">
                <a16:creationId xmlns:a16="http://schemas.microsoft.com/office/drawing/2014/main" id="{8747F6F1-E25E-46CF-9F50-E97BABAE3D9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68D8FD6-73F8-4342-9DB5-DAE7B4D305CA}"/>
              </a:ext>
            </a:extLst>
          </p:cNvPr>
          <p:cNvSpPr>
            <a:spLocks noGrp="1"/>
          </p:cNvSpPr>
          <p:nvPr>
            <p:ph type="sldNum" sz="quarter" idx="12"/>
          </p:nvPr>
        </p:nvSpPr>
        <p:spPr/>
        <p:txBody>
          <a:bodyPr/>
          <a:lstStyle/>
          <a:p>
            <a:fld id="{121386B0-7E77-40AD-AA58-60B16DCCBC12}" type="slidenum">
              <a:rPr lang="vi-VN" smtClean="0"/>
              <a:t>‹#›</a:t>
            </a:fld>
            <a:endParaRPr lang="vi-VN"/>
          </a:p>
        </p:txBody>
      </p:sp>
    </p:spTree>
    <p:extLst>
      <p:ext uri="{BB962C8B-B14F-4D97-AF65-F5344CB8AC3E}">
        <p14:creationId xmlns:p14="http://schemas.microsoft.com/office/powerpoint/2010/main" val="226736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B97B-ED64-4870-82DE-6371CA77D7C9}"/>
              </a:ext>
            </a:extLst>
          </p:cNvPr>
          <p:cNvSpPr>
            <a:spLocks noGrp="1"/>
          </p:cNvSpPr>
          <p:nvPr>
            <p:ph type="title"/>
          </p:nvPr>
        </p:nvSpPr>
        <p:spPr>
          <a:xfrm>
            <a:off x="838200" y="94532"/>
            <a:ext cx="10515600" cy="1218979"/>
          </a:xfrm>
        </p:spPr>
        <p:txBody>
          <a:bodyPr/>
          <a:lstStyle>
            <a:lvl1pPr>
              <a:defRPr>
                <a:solidFill>
                  <a:srgbClr val="7030A0"/>
                </a:solidFill>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5C744E6E-D6FB-4D3D-9D78-35EED8C3CFAC}"/>
              </a:ext>
            </a:extLst>
          </p:cNvPr>
          <p:cNvSpPr>
            <a:spLocks noGrp="1"/>
          </p:cNvSpPr>
          <p:nvPr>
            <p:ph idx="1"/>
          </p:nvPr>
        </p:nvSpPr>
        <p:spPr>
          <a:xfrm>
            <a:off x="838200" y="1313512"/>
            <a:ext cx="10515600" cy="4863452"/>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5C7F122-F309-466F-9622-B555B44804A0}"/>
              </a:ext>
            </a:extLst>
          </p:cNvPr>
          <p:cNvSpPr>
            <a:spLocks noGrp="1"/>
          </p:cNvSpPr>
          <p:nvPr>
            <p:ph type="dt" sz="half" idx="10"/>
          </p:nvPr>
        </p:nvSpPr>
        <p:spPr/>
        <p:txBody>
          <a:bodyPr/>
          <a:lstStyle/>
          <a:p>
            <a:r>
              <a:rPr lang="vi-VN"/>
              <a:t>27/11/2023</a:t>
            </a:r>
          </a:p>
        </p:txBody>
      </p:sp>
      <p:sp>
        <p:nvSpPr>
          <p:cNvPr id="5" name="Footer Placeholder 4">
            <a:extLst>
              <a:ext uri="{FF2B5EF4-FFF2-40B4-BE49-F238E27FC236}">
                <a16:creationId xmlns:a16="http://schemas.microsoft.com/office/drawing/2014/main" id="{7E2F47EB-1917-4881-8DD5-2C35B969BE2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9F2A38F-93E4-4A98-BDBC-D1126594A49C}"/>
              </a:ext>
            </a:extLst>
          </p:cNvPr>
          <p:cNvSpPr>
            <a:spLocks noGrp="1"/>
          </p:cNvSpPr>
          <p:nvPr>
            <p:ph type="sldNum" sz="quarter" idx="12"/>
          </p:nvPr>
        </p:nvSpPr>
        <p:spPr/>
        <p:txBody>
          <a:bodyPr/>
          <a:lstStyle>
            <a:lvl1pPr>
              <a:defRPr>
                <a:solidFill>
                  <a:srgbClr val="FF0000"/>
                </a:solidFill>
              </a:defRPr>
            </a:lvl1pPr>
          </a:lstStyle>
          <a:p>
            <a:fld id="{121386B0-7E77-40AD-AA58-60B16DCCBC12}" type="slidenum">
              <a:rPr lang="vi-VN" smtClean="0"/>
              <a:pPr/>
              <a:t>‹#›</a:t>
            </a:fld>
            <a:endParaRPr lang="vi-VN"/>
          </a:p>
        </p:txBody>
      </p:sp>
      <p:cxnSp>
        <p:nvCxnSpPr>
          <p:cNvPr id="8" name="Straight Connector 7">
            <a:extLst>
              <a:ext uri="{FF2B5EF4-FFF2-40B4-BE49-F238E27FC236}">
                <a16:creationId xmlns:a16="http://schemas.microsoft.com/office/drawing/2014/main" id="{65554D03-8956-4EA9-9F38-D20DAE713723}"/>
              </a:ext>
            </a:extLst>
          </p:cNvPr>
          <p:cNvCxnSpPr/>
          <p:nvPr userDrawn="1"/>
        </p:nvCxnSpPr>
        <p:spPr>
          <a:xfrm>
            <a:off x="838200" y="1191495"/>
            <a:ext cx="10515600" cy="0"/>
          </a:xfrm>
          <a:prstGeom prst="line">
            <a:avLst/>
          </a:prstGeom>
          <a:ln w="22225"/>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90683B6F-FA35-4BEE-A6B4-F53EDB8602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7751" y="300198"/>
            <a:ext cx="1856236" cy="725425"/>
          </a:xfrm>
          <a:prstGeom prst="rect">
            <a:avLst/>
          </a:prstGeom>
        </p:spPr>
      </p:pic>
    </p:spTree>
    <p:extLst>
      <p:ext uri="{BB962C8B-B14F-4D97-AF65-F5344CB8AC3E}">
        <p14:creationId xmlns:p14="http://schemas.microsoft.com/office/powerpoint/2010/main" val="949491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5BB0-9A28-4DB0-939B-461A80B40C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A29F6FB0-A266-4077-8880-7B1F253553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04A474-DAE0-47BE-98A1-424C65A2DBB3}"/>
              </a:ext>
            </a:extLst>
          </p:cNvPr>
          <p:cNvSpPr>
            <a:spLocks noGrp="1"/>
          </p:cNvSpPr>
          <p:nvPr>
            <p:ph type="dt" sz="half" idx="10"/>
          </p:nvPr>
        </p:nvSpPr>
        <p:spPr/>
        <p:txBody>
          <a:bodyPr/>
          <a:lstStyle/>
          <a:p>
            <a:r>
              <a:rPr lang="vi-VN"/>
              <a:t>27/11/2023</a:t>
            </a:r>
          </a:p>
        </p:txBody>
      </p:sp>
      <p:sp>
        <p:nvSpPr>
          <p:cNvPr id="5" name="Footer Placeholder 4">
            <a:extLst>
              <a:ext uri="{FF2B5EF4-FFF2-40B4-BE49-F238E27FC236}">
                <a16:creationId xmlns:a16="http://schemas.microsoft.com/office/drawing/2014/main" id="{A55AB422-5CF8-4B1E-9F47-C774C0F59DA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1600385-4453-47C1-9DA3-F08FB33EACDB}"/>
              </a:ext>
            </a:extLst>
          </p:cNvPr>
          <p:cNvSpPr>
            <a:spLocks noGrp="1"/>
          </p:cNvSpPr>
          <p:nvPr>
            <p:ph type="sldNum" sz="quarter" idx="12"/>
          </p:nvPr>
        </p:nvSpPr>
        <p:spPr/>
        <p:txBody>
          <a:bodyPr/>
          <a:lstStyle/>
          <a:p>
            <a:fld id="{121386B0-7E77-40AD-AA58-60B16DCCBC12}" type="slidenum">
              <a:rPr lang="vi-VN" smtClean="0"/>
              <a:t>‹#›</a:t>
            </a:fld>
            <a:endParaRPr lang="vi-VN"/>
          </a:p>
        </p:txBody>
      </p:sp>
    </p:spTree>
    <p:extLst>
      <p:ext uri="{BB962C8B-B14F-4D97-AF65-F5344CB8AC3E}">
        <p14:creationId xmlns:p14="http://schemas.microsoft.com/office/powerpoint/2010/main" val="398579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D3BD84-0C32-4948-A76A-917ABD1A42F7}"/>
              </a:ext>
            </a:extLst>
          </p:cNvPr>
          <p:cNvSpPr>
            <a:spLocks noGrp="1"/>
          </p:cNvSpPr>
          <p:nvPr>
            <p:ph sz="half" idx="1"/>
          </p:nvPr>
        </p:nvSpPr>
        <p:spPr>
          <a:xfrm>
            <a:off x="838200" y="1313511"/>
            <a:ext cx="5181600" cy="4863452"/>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64151569-8901-4871-B0A8-E59FAC065688}"/>
              </a:ext>
            </a:extLst>
          </p:cNvPr>
          <p:cNvSpPr>
            <a:spLocks noGrp="1"/>
          </p:cNvSpPr>
          <p:nvPr>
            <p:ph sz="half" idx="2"/>
          </p:nvPr>
        </p:nvSpPr>
        <p:spPr>
          <a:xfrm>
            <a:off x="6172200" y="1313511"/>
            <a:ext cx="5181600" cy="4863452"/>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5" name="Date Placeholder 4">
            <a:extLst>
              <a:ext uri="{FF2B5EF4-FFF2-40B4-BE49-F238E27FC236}">
                <a16:creationId xmlns:a16="http://schemas.microsoft.com/office/drawing/2014/main" id="{FA6C3671-B232-4BC0-870A-D10D55866A00}"/>
              </a:ext>
            </a:extLst>
          </p:cNvPr>
          <p:cNvSpPr>
            <a:spLocks noGrp="1"/>
          </p:cNvSpPr>
          <p:nvPr>
            <p:ph type="dt" sz="half" idx="10"/>
          </p:nvPr>
        </p:nvSpPr>
        <p:spPr/>
        <p:txBody>
          <a:bodyPr/>
          <a:lstStyle/>
          <a:p>
            <a:r>
              <a:rPr lang="vi-VN"/>
              <a:t>27/11/2023</a:t>
            </a:r>
          </a:p>
        </p:txBody>
      </p:sp>
      <p:sp>
        <p:nvSpPr>
          <p:cNvPr id="6" name="Footer Placeholder 5">
            <a:extLst>
              <a:ext uri="{FF2B5EF4-FFF2-40B4-BE49-F238E27FC236}">
                <a16:creationId xmlns:a16="http://schemas.microsoft.com/office/drawing/2014/main" id="{7C0C1452-4A0D-4488-8481-982358C5481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0191CB0-54E3-49F7-A3A2-C510FBCDED02}"/>
              </a:ext>
            </a:extLst>
          </p:cNvPr>
          <p:cNvSpPr>
            <a:spLocks noGrp="1"/>
          </p:cNvSpPr>
          <p:nvPr>
            <p:ph type="sldNum" sz="quarter" idx="12"/>
          </p:nvPr>
        </p:nvSpPr>
        <p:spPr/>
        <p:txBody>
          <a:bodyPr/>
          <a:lstStyle>
            <a:lvl1pPr>
              <a:defRPr>
                <a:solidFill>
                  <a:srgbClr val="FF0000"/>
                </a:solidFill>
              </a:defRPr>
            </a:lvl1pPr>
          </a:lstStyle>
          <a:p>
            <a:fld id="{121386B0-7E77-40AD-AA58-60B16DCCBC12}" type="slidenum">
              <a:rPr lang="vi-VN" smtClean="0"/>
              <a:pPr/>
              <a:t>‹#›</a:t>
            </a:fld>
            <a:endParaRPr lang="vi-VN"/>
          </a:p>
        </p:txBody>
      </p:sp>
      <p:sp>
        <p:nvSpPr>
          <p:cNvPr id="9" name="Title 1">
            <a:extLst>
              <a:ext uri="{FF2B5EF4-FFF2-40B4-BE49-F238E27FC236}">
                <a16:creationId xmlns:a16="http://schemas.microsoft.com/office/drawing/2014/main" id="{2906D488-AB78-459D-85B0-10230638C54A}"/>
              </a:ext>
            </a:extLst>
          </p:cNvPr>
          <p:cNvSpPr>
            <a:spLocks noGrp="1"/>
          </p:cNvSpPr>
          <p:nvPr>
            <p:ph type="title"/>
          </p:nvPr>
        </p:nvSpPr>
        <p:spPr>
          <a:xfrm>
            <a:off x="838200" y="94532"/>
            <a:ext cx="10515600" cy="1218979"/>
          </a:xfrm>
        </p:spPr>
        <p:txBody>
          <a:bodyPr/>
          <a:lstStyle>
            <a:lvl1pPr>
              <a:defRPr>
                <a:solidFill>
                  <a:srgbClr val="7030A0"/>
                </a:solidFill>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cxnSp>
        <p:nvCxnSpPr>
          <p:cNvPr id="10" name="Straight Connector 9">
            <a:extLst>
              <a:ext uri="{FF2B5EF4-FFF2-40B4-BE49-F238E27FC236}">
                <a16:creationId xmlns:a16="http://schemas.microsoft.com/office/drawing/2014/main" id="{88D9BF6D-06EC-4A1A-B34E-A23809799707}"/>
              </a:ext>
            </a:extLst>
          </p:cNvPr>
          <p:cNvCxnSpPr/>
          <p:nvPr userDrawn="1"/>
        </p:nvCxnSpPr>
        <p:spPr>
          <a:xfrm>
            <a:off x="838200" y="1191495"/>
            <a:ext cx="10515600" cy="0"/>
          </a:xfrm>
          <a:prstGeom prst="line">
            <a:avLst/>
          </a:prstGeom>
          <a:ln w="22225"/>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65A60C86-0335-46AF-BDA4-2EE6245DE5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7751" y="300198"/>
            <a:ext cx="1856236" cy="725425"/>
          </a:xfrm>
          <a:prstGeom prst="rect">
            <a:avLst/>
          </a:prstGeom>
        </p:spPr>
      </p:pic>
    </p:spTree>
    <p:extLst>
      <p:ext uri="{BB962C8B-B14F-4D97-AF65-F5344CB8AC3E}">
        <p14:creationId xmlns:p14="http://schemas.microsoft.com/office/powerpoint/2010/main" val="3999354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1A1FED-04AC-4D36-8A0C-34AD0C7C061F}"/>
              </a:ext>
            </a:extLst>
          </p:cNvPr>
          <p:cNvSpPr>
            <a:spLocks noGrp="1"/>
          </p:cNvSpPr>
          <p:nvPr>
            <p:ph type="body" idx="1"/>
          </p:nvPr>
        </p:nvSpPr>
        <p:spPr>
          <a:xfrm>
            <a:off x="839788" y="131921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8DB045-04A8-452E-B7E7-896DFA6158EC}"/>
              </a:ext>
            </a:extLst>
          </p:cNvPr>
          <p:cNvSpPr>
            <a:spLocks noGrp="1"/>
          </p:cNvSpPr>
          <p:nvPr>
            <p:ph sz="half" idx="2"/>
          </p:nvPr>
        </p:nvSpPr>
        <p:spPr>
          <a:xfrm>
            <a:off x="839788" y="2143125"/>
            <a:ext cx="5157787" cy="40465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3F3A30DE-9634-4092-825F-8F7F2BC0BC31}"/>
              </a:ext>
            </a:extLst>
          </p:cNvPr>
          <p:cNvSpPr>
            <a:spLocks noGrp="1"/>
          </p:cNvSpPr>
          <p:nvPr>
            <p:ph type="body" sz="quarter" idx="3"/>
          </p:nvPr>
        </p:nvSpPr>
        <p:spPr>
          <a:xfrm>
            <a:off x="6172200" y="131921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A9B682-5217-43CE-AC82-ED3B3AE4ED66}"/>
              </a:ext>
            </a:extLst>
          </p:cNvPr>
          <p:cNvSpPr>
            <a:spLocks noGrp="1"/>
          </p:cNvSpPr>
          <p:nvPr>
            <p:ph sz="quarter" idx="4"/>
          </p:nvPr>
        </p:nvSpPr>
        <p:spPr>
          <a:xfrm>
            <a:off x="6172200" y="2143125"/>
            <a:ext cx="5183188" cy="40465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7" name="Date Placeholder 6">
            <a:extLst>
              <a:ext uri="{FF2B5EF4-FFF2-40B4-BE49-F238E27FC236}">
                <a16:creationId xmlns:a16="http://schemas.microsoft.com/office/drawing/2014/main" id="{0A9B7F5F-732E-4632-95CC-7D72E46D2A55}"/>
              </a:ext>
            </a:extLst>
          </p:cNvPr>
          <p:cNvSpPr>
            <a:spLocks noGrp="1"/>
          </p:cNvSpPr>
          <p:nvPr>
            <p:ph type="dt" sz="half" idx="10"/>
          </p:nvPr>
        </p:nvSpPr>
        <p:spPr/>
        <p:txBody>
          <a:bodyPr/>
          <a:lstStyle/>
          <a:p>
            <a:r>
              <a:rPr lang="vi-VN"/>
              <a:t>27/11/2023</a:t>
            </a:r>
          </a:p>
        </p:txBody>
      </p:sp>
      <p:sp>
        <p:nvSpPr>
          <p:cNvPr id="8" name="Footer Placeholder 7">
            <a:extLst>
              <a:ext uri="{FF2B5EF4-FFF2-40B4-BE49-F238E27FC236}">
                <a16:creationId xmlns:a16="http://schemas.microsoft.com/office/drawing/2014/main" id="{6F96F31A-07CA-425F-AB47-AEF4A4F4D484}"/>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A23FEC81-F471-48D3-A9B8-9CFE9FA6FC82}"/>
              </a:ext>
            </a:extLst>
          </p:cNvPr>
          <p:cNvSpPr>
            <a:spLocks noGrp="1"/>
          </p:cNvSpPr>
          <p:nvPr>
            <p:ph type="sldNum" sz="quarter" idx="12"/>
          </p:nvPr>
        </p:nvSpPr>
        <p:spPr/>
        <p:txBody>
          <a:bodyPr/>
          <a:lstStyle>
            <a:lvl1pPr>
              <a:defRPr>
                <a:solidFill>
                  <a:srgbClr val="FF0000"/>
                </a:solidFill>
              </a:defRPr>
            </a:lvl1pPr>
          </a:lstStyle>
          <a:p>
            <a:fld id="{121386B0-7E77-40AD-AA58-60B16DCCBC12}" type="slidenum">
              <a:rPr lang="vi-VN" smtClean="0"/>
              <a:pPr/>
              <a:t>‹#›</a:t>
            </a:fld>
            <a:endParaRPr lang="vi-VN"/>
          </a:p>
        </p:txBody>
      </p:sp>
      <p:sp>
        <p:nvSpPr>
          <p:cNvPr id="10" name="Title 1">
            <a:extLst>
              <a:ext uri="{FF2B5EF4-FFF2-40B4-BE49-F238E27FC236}">
                <a16:creationId xmlns:a16="http://schemas.microsoft.com/office/drawing/2014/main" id="{BBEBF7C4-D6E1-4896-89E3-E217533726B3}"/>
              </a:ext>
            </a:extLst>
          </p:cNvPr>
          <p:cNvSpPr>
            <a:spLocks noGrp="1"/>
          </p:cNvSpPr>
          <p:nvPr>
            <p:ph type="title"/>
          </p:nvPr>
        </p:nvSpPr>
        <p:spPr>
          <a:xfrm>
            <a:off x="838200" y="94532"/>
            <a:ext cx="10515600" cy="1218979"/>
          </a:xfrm>
        </p:spPr>
        <p:txBody>
          <a:bodyPr/>
          <a:lstStyle>
            <a:lvl1pPr>
              <a:defRPr>
                <a:solidFill>
                  <a:srgbClr val="7030A0"/>
                </a:solidFill>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cxnSp>
        <p:nvCxnSpPr>
          <p:cNvPr id="11" name="Straight Connector 10">
            <a:extLst>
              <a:ext uri="{FF2B5EF4-FFF2-40B4-BE49-F238E27FC236}">
                <a16:creationId xmlns:a16="http://schemas.microsoft.com/office/drawing/2014/main" id="{0682427A-4ADE-424F-904A-2B9E0C8979D6}"/>
              </a:ext>
            </a:extLst>
          </p:cNvPr>
          <p:cNvCxnSpPr/>
          <p:nvPr userDrawn="1"/>
        </p:nvCxnSpPr>
        <p:spPr>
          <a:xfrm>
            <a:off x="838200" y="1191495"/>
            <a:ext cx="10515600" cy="0"/>
          </a:xfrm>
          <a:prstGeom prst="line">
            <a:avLst/>
          </a:prstGeom>
          <a:ln w="22225"/>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42C86B65-FD06-459F-BEA4-079439E4C4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7751" y="300198"/>
            <a:ext cx="1856236" cy="725425"/>
          </a:xfrm>
          <a:prstGeom prst="rect">
            <a:avLst/>
          </a:prstGeom>
        </p:spPr>
      </p:pic>
    </p:spTree>
    <p:extLst>
      <p:ext uri="{BB962C8B-B14F-4D97-AF65-F5344CB8AC3E}">
        <p14:creationId xmlns:p14="http://schemas.microsoft.com/office/powerpoint/2010/main" val="59772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F278-16D0-42F6-887A-BFEE319CCBD3}"/>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87BC8855-0551-482A-864D-29A4F52B57EC}"/>
              </a:ext>
            </a:extLst>
          </p:cNvPr>
          <p:cNvSpPr>
            <a:spLocks noGrp="1"/>
          </p:cNvSpPr>
          <p:nvPr>
            <p:ph type="dt" sz="half" idx="10"/>
          </p:nvPr>
        </p:nvSpPr>
        <p:spPr/>
        <p:txBody>
          <a:bodyPr/>
          <a:lstStyle/>
          <a:p>
            <a:r>
              <a:rPr lang="vi-VN"/>
              <a:t>27/11/2023</a:t>
            </a:r>
          </a:p>
        </p:txBody>
      </p:sp>
      <p:sp>
        <p:nvSpPr>
          <p:cNvPr id="4" name="Footer Placeholder 3">
            <a:extLst>
              <a:ext uri="{FF2B5EF4-FFF2-40B4-BE49-F238E27FC236}">
                <a16:creationId xmlns:a16="http://schemas.microsoft.com/office/drawing/2014/main" id="{4BFBE818-7DA5-43B4-A0D8-05A341726FCA}"/>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D971065-43DD-45F9-BAD1-9090F5C260E0}"/>
              </a:ext>
            </a:extLst>
          </p:cNvPr>
          <p:cNvSpPr>
            <a:spLocks noGrp="1"/>
          </p:cNvSpPr>
          <p:nvPr>
            <p:ph type="sldNum" sz="quarter" idx="12"/>
          </p:nvPr>
        </p:nvSpPr>
        <p:spPr/>
        <p:txBody>
          <a:bodyPr/>
          <a:lstStyle/>
          <a:p>
            <a:fld id="{121386B0-7E77-40AD-AA58-60B16DCCBC12}" type="slidenum">
              <a:rPr lang="vi-VN" smtClean="0"/>
              <a:t>‹#›</a:t>
            </a:fld>
            <a:endParaRPr lang="vi-VN"/>
          </a:p>
        </p:txBody>
      </p:sp>
    </p:spTree>
    <p:extLst>
      <p:ext uri="{BB962C8B-B14F-4D97-AF65-F5344CB8AC3E}">
        <p14:creationId xmlns:p14="http://schemas.microsoft.com/office/powerpoint/2010/main" val="114890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D96D9-B93A-4FC1-B8EF-1C182B69BAFE}"/>
              </a:ext>
            </a:extLst>
          </p:cNvPr>
          <p:cNvSpPr>
            <a:spLocks noGrp="1"/>
          </p:cNvSpPr>
          <p:nvPr>
            <p:ph type="dt" sz="half" idx="10"/>
          </p:nvPr>
        </p:nvSpPr>
        <p:spPr/>
        <p:txBody>
          <a:bodyPr/>
          <a:lstStyle/>
          <a:p>
            <a:r>
              <a:rPr lang="vi-VN"/>
              <a:t>27/11/2023</a:t>
            </a:r>
          </a:p>
        </p:txBody>
      </p:sp>
      <p:sp>
        <p:nvSpPr>
          <p:cNvPr id="3" name="Footer Placeholder 2">
            <a:extLst>
              <a:ext uri="{FF2B5EF4-FFF2-40B4-BE49-F238E27FC236}">
                <a16:creationId xmlns:a16="http://schemas.microsoft.com/office/drawing/2014/main" id="{F5B519E5-021B-492E-BD92-04B3788FB438}"/>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E64B73C0-69CA-4E78-AAF9-4E7AA0CDF87A}"/>
              </a:ext>
            </a:extLst>
          </p:cNvPr>
          <p:cNvSpPr>
            <a:spLocks noGrp="1"/>
          </p:cNvSpPr>
          <p:nvPr>
            <p:ph type="sldNum" sz="quarter" idx="12"/>
          </p:nvPr>
        </p:nvSpPr>
        <p:spPr/>
        <p:txBody>
          <a:bodyPr/>
          <a:lstStyle/>
          <a:p>
            <a:fld id="{121386B0-7E77-40AD-AA58-60B16DCCBC12}" type="slidenum">
              <a:rPr lang="vi-VN" smtClean="0"/>
              <a:t>‹#›</a:t>
            </a:fld>
            <a:endParaRPr lang="vi-VN"/>
          </a:p>
        </p:txBody>
      </p:sp>
    </p:spTree>
    <p:extLst>
      <p:ext uri="{BB962C8B-B14F-4D97-AF65-F5344CB8AC3E}">
        <p14:creationId xmlns:p14="http://schemas.microsoft.com/office/powerpoint/2010/main" val="2344259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F6E0-0DF4-492C-BEA5-ADF7ED32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CC745B50-C0B7-4063-A127-60E29C91BB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B52CECF6-9C37-450D-9D10-2B3F2FBDE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D3663C-3DD2-47AC-BEC9-BEC32FA7E805}"/>
              </a:ext>
            </a:extLst>
          </p:cNvPr>
          <p:cNvSpPr>
            <a:spLocks noGrp="1"/>
          </p:cNvSpPr>
          <p:nvPr>
            <p:ph type="dt" sz="half" idx="10"/>
          </p:nvPr>
        </p:nvSpPr>
        <p:spPr/>
        <p:txBody>
          <a:bodyPr/>
          <a:lstStyle/>
          <a:p>
            <a:r>
              <a:rPr lang="vi-VN"/>
              <a:t>27/11/2023</a:t>
            </a:r>
          </a:p>
        </p:txBody>
      </p:sp>
      <p:sp>
        <p:nvSpPr>
          <p:cNvPr id="6" name="Footer Placeholder 5">
            <a:extLst>
              <a:ext uri="{FF2B5EF4-FFF2-40B4-BE49-F238E27FC236}">
                <a16:creationId xmlns:a16="http://schemas.microsoft.com/office/drawing/2014/main" id="{79032083-7BC7-4483-8D4B-1907A573FFFC}"/>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0C1C1DF-FEA5-438B-B6E1-FF710607D812}"/>
              </a:ext>
            </a:extLst>
          </p:cNvPr>
          <p:cNvSpPr>
            <a:spLocks noGrp="1"/>
          </p:cNvSpPr>
          <p:nvPr>
            <p:ph type="sldNum" sz="quarter" idx="12"/>
          </p:nvPr>
        </p:nvSpPr>
        <p:spPr/>
        <p:txBody>
          <a:bodyPr/>
          <a:lstStyle/>
          <a:p>
            <a:fld id="{121386B0-7E77-40AD-AA58-60B16DCCBC12}" type="slidenum">
              <a:rPr lang="vi-VN" smtClean="0"/>
              <a:t>‹#›</a:t>
            </a:fld>
            <a:endParaRPr lang="vi-VN"/>
          </a:p>
        </p:txBody>
      </p:sp>
    </p:spTree>
    <p:extLst>
      <p:ext uri="{BB962C8B-B14F-4D97-AF65-F5344CB8AC3E}">
        <p14:creationId xmlns:p14="http://schemas.microsoft.com/office/powerpoint/2010/main" val="2135098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6A54D-1D3F-4155-A07D-7C04A753B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93EF19B-47B9-47CD-A10C-EF24AA4EC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667827DF-7851-47B1-9335-DCE726243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6E622-89B0-454D-964F-B6F2F206A949}"/>
              </a:ext>
            </a:extLst>
          </p:cNvPr>
          <p:cNvSpPr>
            <a:spLocks noGrp="1"/>
          </p:cNvSpPr>
          <p:nvPr>
            <p:ph type="dt" sz="half" idx="10"/>
          </p:nvPr>
        </p:nvSpPr>
        <p:spPr/>
        <p:txBody>
          <a:bodyPr/>
          <a:lstStyle/>
          <a:p>
            <a:r>
              <a:rPr lang="vi-VN"/>
              <a:t>27/11/2023</a:t>
            </a:r>
          </a:p>
        </p:txBody>
      </p:sp>
      <p:sp>
        <p:nvSpPr>
          <p:cNvPr id="6" name="Footer Placeholder 5">
            <a:extLst>
              <a:ext uri="{FF2B5EF4-FFF2-40B4-BE49-F238E27FC236}">
                <a16:creationId xmlns:a16="http://schemas.microsoft.com/office/drawing/2014/main" id="{35269FD4-F46C-4CA3-A23B-F77562C40946}"/>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A24E747-7DDF-4EB7-91BC-12984F07A6EC}"/>
              </a:ext>
            </a:extLst>
          </p:cNvPr>
          <p:cNvSpPr>
            <a:spLocks noGrp="1"/>
          </p:cNvSpPr>
          <p:nvPr>
            <p:ph type="sldNum" sz="quarter" idx="12"/>
          </p:nvPr>
        </p:nvSpPr>
        <p:spPr/>
        <p:txBody>
          <a:bodyPr/>
          <a:lstStyle/>
          <a:p>
            <a:fld id="{121386B0-7E77-40AD-AA58-60B16DCCBC12}" type="slidenum">
              <a:rPr lang="vi-VN" smtClean="0"/>
              <a:t>‹#›</a:t>
            </a:fld>
            <a:endParaRPr lang="vi-VN"/>
          </a:p>
        </p:txBody>
      </p:sp>
    </p:spTree>
    <p:extLst>
      <p:ext uri="{BB962C8B-B14F-4D97-AF65-F5344CB8AC3E}">
        <p14:creationId xmlns:p14="http://schemas.microsoft.com/office/powerpoint/2010/main" val="2081665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4E1887-C965-4070-9A16-913C70BEB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54FDC37-87CF-4D81-9004-33C28041A7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9881F63-4A35-4D62-ABE4-A55A0B5562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vi-VN"/>
              <a:t>27/11/2023</a:t>
            </a:r>
          </a:p>
        </p:txBody>
      </p:sp>
      <p:sp>
        <p:nvSpPr>
          <p:cNvPr id="5" name="Footer Placeholder 4">
            <a:extLst>
              <a:ext uri="{FF2B5EF4-FFF2-40B4-BE49-F238E27FC236}">
                <a16:creationId xmlns:a16="http://schemas.microsoft.com/office/drawing/2014/main" id="{2504C774-450A-4379-8AAD-1263C9F88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E674AC57-CBC2-4579-ACEC-89FF7926B5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386B0-7E77-40AD-AA58-60B16DCCBC12}" type="slidenum">
              <a:rPr lang="vi-VN" smtClean="0"/>
              <a:t>‹#›</a:t>
            </a:fld>
            <a:endParaRPr lang="vi-VN"/>
          </a:p>
        </p:txBody>
      </p:sp>
    </p:spTree>
    <p:extLst>
      <p:ext uri="{BB962C8B-B14F-4D97-AF65-F5344CB8AC3E}">
        <p14:creationId xmlns:p14="http://schemas.microsoft.com/office/powerpoint/2010/main" val="1038180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DE44-4A46-4E06-8778-91540E986FF3}"/>
              </a:ext>
            </a:extLst>
          </p:cNvPr>
          <p:cNvSpPr>
            <a:spLocks noGrp="1"/>
          </p:cNvSpPr>
          <p:nvPr>
            <p:ph type="ctrTitle"/>
          </p:nvPr>
        </p:nvSpPr>
        <p:spPr>
          <a:xfrm>
            <a:off x="1524000" y="901545"/>
            <a:ext cx="9144000" cy="2387600"/>
          </a:xfrm>
        </p:spPr>
        <p:txBody>
          <a:bodyPr>
            <a:normAutofit/>
          </a:bodyPr>
          <a:lstStyle/>
          <a:p>
            <a:r>
              <a:rPr lang="en-US" dirty="0"/>
              <a:t>ĐIỀU KHIỂN ĐỘNG CƠ DC ENCODER</a:t>
            </a:r>
            <a:endParaRPr lang="vi-VN" dirty="0"/>
          </a:p>
        </p:txBody>
      </p:sp>
      <p:sp>
        <p:nvSpPr>
          <p:cNvPr id="3" name="Subtitle 2">
            <a:extLst>
              <a:ext uri="{FF2B5EF4-FFF2-40B4-BE49-F238E27FC236}">
                <a16:creationId xmlns:a16="http://schemas.microsoft.com/office/drawing/2014/main" id="{EA7D7EA8-E8E0-4B6E-9960-55B85529914F}"/>
              </a:ext>
            </a:extLst>
          </p:cNvPr>
          <p:cNvSpPr>
            <a:spLocks noGrp="1"/>
          </p:cNvSpPr>
          <p:nvPr>
            <p:ph type="subTitle" idx="1"/>
          </p:nvPr>
        </p:nvSpPr>
        <p:spPr>
          <a:xfrm>
            <a:off x="1524000" y="4142983"/>
            <a:ext cx="9144000" cy="1655762"/>
          </a:xfrm>
        </p:spPr>
        <p:txBody>
          <a:bodyPr>
            <a:normAutofit/>
          </a:bodyPr>
          <a:lstStyle/>
          <a:p>
            <a:r>
              <a:rPr lang="en-US" sz="3200" dirty="0" err="1"/>
              <a:t>Nhóm</a:t>
            </a:r>
            <a:r>
              <a:rPr lang="en-US" sz="3200" dirty="0"/>
              <a:t> 1</a:t>
            </a:r>
          </a:p>
          <a:p>
            <a:r>
              <a:rPr lang="en-US" sz="3200" dirty="0" err="1"/>
              <a:t>Giảng</a:t>
            </a:r>
            <a:r>
              <a:rPr lang="en-US" sz="3200" dirty="0"/>
              <a:t> </a:t>
            </a:r>
            <a:r>
              <a:rPr lang="en-US" sz="3200" dirty="0" err="1"/>
              <a:t>viên</a:t>
            </a:r>
            <a:r>
              <a:rPr lang="en-US" sz="3200" dirty="0"/>
              <a:t> </a:t>
            </a:r>
            <a:r>
              <a:rPr lang="en-US" sz="3200" dirty="0" err="1"/>
              <a:t>hướng</a:t>
            </a:r>
            <a:r>
              <a:rPr lang="en-US" sz="3200" dirty="0"/>
              <a:t> </a:t>
            </a:r>
            <a:r>
              <a:rPr lang="en-US" sz="3200" dirty="0" err="1"/>
              <a:t>dẫn</a:t>
            </a:r>
            <a:r>
              <a:rPr lang="en-US" sz="3200" dirty="0"/>
              <a:t>: </a:t>
            </a:r>
            <a:r>
              <a:rPr lang="en-US" sz="3200" dirty="0" err="1"/>
              <a:t>Đỗ</a:t>
            </a:r>
            <a:r>
              <a:rPr lang="en-US" sz="3200" dirty="0"/>
              <a:t> Anh </a:t>
            </a:r>
            <a:r>
              <a:rPr lang="en-US" sz="3200" dirty="0" err="1"/>
              <a:t>Tuấn</a:t>
            </a:r>
            <a:br>
              <a:rPr lang="en-US" sz="3200" dirty="0"/>
            </a:br>
            <a:endParaRPr lang="vi-VN" sz="3200" dirty="0"/>
          </a:p>
        </p:txBody>
      </p:sp>
    </p:spTree>
    <p:extLst>
      <p:ext uri="{BB962C8B-B14F-4D97-AF65-F5344CB8AC3E}">
        <p14:creationId xmlns:p14="http://schemas.microsoft.com/office/powerpoint/2010/main" val="2001288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 </a:t>
            </a: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dirty="0"/>
              <a:t> b.   </a:t>
            </a:r>
            <a:r>
              <a:rPr lang="en-US" dirty="0" err="1"/>
              <a:t>Phương</a:t>
            </a:r>
            <a:r>
              <a:rPr lang="en-US" dirty="0"/>
              <a:t> </a:t>
            </a:r>
            <a:r>
              <a:rPr lang="en-US" dirty="0" err="1"/>
              <a:t>pháp</a:t>
            </a:r>
            <a:r>
              <a:rPr lang="en-US" dirty="0"/>
              <a:t> Ziegler–Nichols 2.</a:t>
            </a:r>
          </a:p>
          <a:p>
            <a:r>
              <a:rPr lang="vi-VN" dirty="0"/>
              <a:t>Được đưa ra bởi John G. Ziegler và Nathaniel B. Nichols vào những năm 1940.</a:t>
            </a:r>
          </a:p>
          <a:p>
            <a:r>
              <a:rPr lang="vi-VN" dirty="0"/>
              <a:t>Các </a:t>
            </a:r>
            <a:r>
              <a:rPr lang="en-US" dirty="0" err="1"/>
              <a:t>bước</a:t>
            </a:r>
            <a:r>
              <a:rPr lang="en-US" dirty="0"/>
              <a:t>:</a:t>
            </a:r>
          </a:p>
          <a:p>
            <a:pPr lvl="1"/>
            <a:r>
              <a:rPr lang="en-US" dirty="0" err="1"/>
              <a:t>Chỉnh</a:t>
            </a:r>
            <a:r>
              <a:rPr lang="en-US" dirty="0"/>
              <a:t> </a:t>
            </a:r>
            <a:r>
              <a:rPr lang="en-US" dirty="0" err="1"/>
              <a:t>độ</a:t>
            </a:r>
            <a:r>
              <a:rPr lang="en-US" dirty="0"/>
              <a:t> </a:t>
            </a:r>
            <a:r>
              <a:rPr lang="en-US" dirty="0" err="1"/>
              <a:t>lợi</a:t>
            </a:r>
            <a:r>
              <a:rPr lang="en-US" dirty="0"/>
              <a:t> (</a:t>
            </a:r>
            <a:r>
              <a:rPr lang="en-US" dirty="0" err="1"/>
              <a:t>Kp</a:t>
            </a:r>
            <a:r>
              <a:rPr lang="en-US" dirty="0"/>
              <a:t>, Ki, </a:t>
            </a:r>
            <a:r>
              <a:rPr lang="en-US" dirty="0" err="1"/>
              <a:t>Kd</a:t>
            </a:r>
            <a:r>
              <a:rPr lang="en-US" dirty="0"/>
              <a:t>) </a:t>
            </a:r>
            <a:r>
              <a:rPr lang="en-US" dirty="0" err="1"/>
              <a:t>về</a:t>
            </a:r>
            <a:r>
              <a:rPr lang="en-US" dirty="0"/>
              <a:t> 0.</a:t>
            </a:r>
          </a:p>
          <a:p>
            <a:pPr lvl="1"/>
            <a:r>
              <a:rPr lang="en-US" dirty="0" err="1"/>
              <a:t>Tăng</a:t>
            </a:r>
            <a:r>
              <a:rPr lang="en-US" dirty="0"/>
              <a:t> </a:t>
            </a:r>
            <a:r>
              <a:rPr lang="en-US" dirty="0" err="1"/>
              <a:t>Kp</a:t>
            </a:r>
            <a:r>
              <a:rPr lang="en-US" dirty="0"/>
              <a:t> </a:t>
            </a:r>
            <a:r>
              <a:rPr lang="en-US" dirty="0" err="1"/>
              <a:t>cho</a:t>
            </a:r>
            <a:r>
              <a:rPr lang="en-US" dirty="0"/>
              <a:t> </a:t>
            </a:r>
            <a:r>
              <a:rPr lang="en-US" dirty="0" err="1"/>
              <a:t>hệ</a:t>
            </a:r>
            <a:r>
              <a:rPr lang="en-US" dirty="0"/>
              <a:t> </a:t>
            </a:r>
            <a:r>
              <a:rPr lang="en-US" dirty="0" err="1"/>
              <a:t>dao</a:t>
            </a:r>
            <a:r>
              <a:rPr lang="en-US" dirty="0"/>
              <a:t> </a:t>
            </a:r>
            <a:r>
              <a:rPr lang="en-US" dirty="0" err="1"/>
              <a:t>động</a:t>
            </a:r>
            <a:br>
              <a:rPr lang="en-US" dirty="0"/>
            </a:br>
            <a:r>
              <a:rPr lang="en-US" dirty="0" err="1"/>
              <a:t>với</a:t>
            </a:r>
            <a:r>
              <a:rPr lang="en-US" dirty="0"/>
              <a:t> </a:t>
            </a:r>
            <a:r>
              <a:rPr lang="en-US" dirty="0" err="1"/>
              <a:t>biên</a:t>
            </a:r>
            <a:r>
              <a:rPr lang="en-US" dirty="0"/>
              <a:t> </a:t>
            </a:r>
            <a:r>
              <a:rPr lang="en-US" dirty="0" err="1"/>
              <a:t>độ</a:t>
            </a:r>
            <a:r>
              <a:rPr lang="en-US" dirty="0"/>
              <a:t> </a:t>
            </a:r>
            <a:r>
              <a:rPr lang="en-US" dirty="0" err="1"/>
              <a:t>không</a:t>
            </a:r>
            <a:r>
              <a:rPr lang="en-US" dirty="0"/>
              <a:t> </a:t>
            </a:r>
            <a:r>
              <a:rPr lang="en-US" dirty="0" err="1"/>
              <a:t>đổi</a:t>
            </a:r>
            <a:r>
              <a:rPr lang="en-US" dirty="0"/>
              <a:t>, </a:t>
            </a:r>
            <a:r>
              <a:rPr lang="en-US" dirty="0" err="1"/>
              <a:t>đặt</a:t>
            </a:r>
            <a:r>
              <a:rPr lang="en-US" dirty="0"/>
              <a:t> </a:t>
            </a:r>
          </a:p>
          <a:p>
            <a:pPr marL="457200" lvl="1" indent="0">
              <a:buNone/>
            </a:pPr>
            <a:r>
              <a:rPr lang="en-US" dirty="0"/>
              <a:t>   </a:t>
            </a:r>
            <a:r>
              <a:rPr lang="en-US" dirty="0" err="1"/>
              <a:t>giá</a:t>
            </a:r>
            <a:r>
              <a:rPr lang="en-US" dirty="0"/>
              <a:t> </a:t>
            </a:r>
            <a:r>
              <a:rPr lang="en-US" dirty="0" err="1"/>
              <a:t>trị</a:t>
            </a:r>
            <a:r>
              <a:rPr lang="en-US" dirty="0"/>
              <a:t> </a:t>
            </a:r>
            <a:r>
              <a:rPr lang="en-US" dirty="0" err="1"/>
              <a:t>này</a:t>
            </a:r>
            <a:r>
              <a:rPr lang="en-US" dirty="0"/>
              <a:t> </a:t>
            </a:r>
            <a:r>
              <a:rPr lang="en-US" dirty="0" err="1"/>
              <a:t>là</a:t>
            </a:r>
            <a:r>
              <a:rPr lang="en-US" dirty="0"/>
              <a:t> </a:t>
            </a:r>
            <a:r>
              <a:rPr lang="en-US" dirty="0" err="1"/>
              <a:t>Kcr</a:t>
            </a:r>
            <a:r>
              <a:rPr lang="en-US" dirty="0"/>
              <a:t>.</a:t>
            </a:r>
          </a:p>
          <a:p>
            <a:pPr lvl="1"/>
            <a:r>
              <a:rPr lang="en-US" dirty="0" err="1"/>
              <a:t>Tìm</a:t>
            </a:r>
            <a:r>
              <a:rPr lang="en-US" dirty="0"/>
              <a:t> chu </a:t>
            </a:r>
            <a:r>
              <a:rPr lang="en-US" dirty="0" err="1"/>
              <a:t>kì</a:t>
            </a:r>
            <a:r>
              <a:rPr lang="en-US" dirty="0"/>
              <a:t> </a:t>
            </a:r>
            <a:r>
              <a:rPr lang="en-US" dirty="0" err="1"/>
              <a:t>dao</a:t>
            </a:r>
            <a:r>
              <a:rPr lang="en-US" dirty="0"/>
              <a:t> </a:t>
            </a:r>
            <a:r>
              <a:rPr lang="en-US" dirty="0" err="1"/>
              <a:t>động</a:t>
            </a:r>
            <a:r>
              <a:rPr lang="en-US" dirty="0"/>
              <a:t> (</a:t>
            </a:r>
            <a:r>
              <a:rPr lang="en-US" dirty="0" err="1"/>
              <a:t>Pcr</a:t>
            </a:r>
            <a:r>
              <a:rPr lang="en-US" dirty="0"/>
              <a:t>).</a:t>
            </a: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10</a:t>
            </a:fld>
            <a:endParaRPr lang="vi-VN"/>
          </a:p>
        </p:txBody>
      </p:sp>
      <p:pic>
        <p:nvPicPr>
          <p:cNvPr id="10" name="Picture 9">
            <a:extLst>
              <a:ext uri="{FF2B5EF4-FFF2-40B4-BE49-F238E27FC236}">
                <a16:creationId xmlns:a16="http://schemas.microsoft.com/office/drawing/2014/main" id="{7048E9B1-161D-4712-A449-6B6CC6205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723" y="2331536"/>
            <a:ext cx="6529257" cy="2823185"/>
          </a:xfrm>
          <a:prstGeom prst="rect">
            <a:avLst/>
          </a:prstGeom>
        </p:spPr>
      </p:pic>
      <p:sp>
        <p:nvSpPr>
          <p:cNvPr id="8" name="TextBox 7">
            <a:extLst>
              <a:ext uri="{FF2B5EF4-FFF2-40B4-BE49-F238E27FC236}">
                <a16:creationId xmlns:a16="http://schemas.microsoft.com/office/drawing/2014/main" id="{9624454E-7E6A-44A2-8052-D55EC9FEED12}"/>
              </a:ext>
            </a:extLst>
          </p:cNvPr>
          <p:cNvSpPr txBox="1"/>
          <p:nvPr/>
        </p:nvSpPr>
        <p:spPr>
          <a:xfrm>
            <a:off x="7050462" y="5236711"/>
            <a:ext cx="4151410"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7: Minh </a:t>
            </a:r>
            <a:r>
              <a:rPr lang="en-US" sz="1400" dirty="0" err="1">
                <a:latin typeface="Times New Roman" panose="02020603050405020304" pitchFamily="18" charset="0"/>
                <a:cs typeface="Times New Roman" panose="02020603050405020304" pitchFamily="18" charset="0"/>
              </a:rPr>
              <a:t>họa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phương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pháp</a:t>
            </a:r>
            <a:r>
              <a:rPr lang="en-US" sz="1400" dirty="0">
                <a:latin typeface="Times New Roman" panose="02020603050405020304" pitchFamily="18" charset="0"/>
                <a:cs typeface="Times New Roman" panose="02020603050405020304" pitchFamily="18" charset="0"/>
              </a:rPr>
              <a:t> Ziegler-Nichols 2.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1033804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 </a:t>
            </a: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dirty="0"/>
              <a:t> b.   </a:t>
            </a:r>
            <a:r>
              <a:rPr lang="en-US" dirty="0" err="1"/>
              <a:t>Phương</a:t>
            </a:r>
            <a:r>
              <a:rPr lang="en-US" dirty="0"/>
              <a:t> </a:t>
            </a:r>
            <a:r>
              <a:rPr lang="en-US" dirty="0" err="1"/>
              <a:t>pháp</a:t>
            </a:r>
            <a:r>
              <a:rPr lang="en-US" dirty="0"/>
              <a:t> Ziegler–Nichols.</a:t>
            </a:r>
          </a:p>
          <a:p>
            <a:pPr lvl="1"/>
            <a:r>
              <a:rPr lang="en-US" dirty="0" err="1"/>
              <a:t>Sử</a:t>
            </a:r>
            <a:r>
              <a:rPr lang="en-US" dirty="0"/>
              <a:t> </a:t>
            </a:r>
            <a:r>
              <a:rPr lang="en-US" dirty="0" err="1"/>
              <a:t>dụng</a:t>
            </a:r>
            <a:r>
              <a:rPr lang="en-US" dirty="0"/>
              <a:t> </a:t>
            </a:r>
            <a:r>
              <a:rPr lang="en-US" dirty="0" err="1"/>
              <a:t>bảng</a:t>
            </a:r>
            <a:r>
              <a:rPr lang="en-US" dirty="0"/>
              <a:t> </a:t>
            </a:r>
            <a:r>
              <a:rPr lang="en-US" dirty="0" err="1"/>
              <a:t>để</a:t>
            </a:r>
            <a:r>
              <a:rPr lang="en-US" dirty="0"/>
              <a:t> </a:t>
            </a:r>
            <a:r>
              <a:rPr lang="en-US" dirty="0" err="1"/>
              <a:t>tìm</a:t>
            </a:r>
            <a:r>
              <a:rPr lang="en-US" dirty="0"/>
              <a:t> </a:t>
            </a:r>
            <a:r>
              <a:rPr lang="en-US" dirty="0" err="1"/>
              <a:t>độ</a:t>
            </a:r>
            <a:r>
              <a:rPr lang="en-US" dirty="0"/>
              <a:t> </a:t>
            </a:r>
            <a:r>
              <a:rPr lang="en-US" dirty="0" err="1"/>
              <a:t>lợi</a:t>
            </a:r>
            <a:r>
              <a:rPr lang="en-US" dirty="0"/>
              <a:t>.</a:t>
            </a:r>
          </a:p>
          <a:p>
            <a:pPr lvl="1"/>
            <a:r>
              <a:rPr lang="en-US" dirty="0" err="1"/>
              <a:t>Xác</a:t>
            </a:r>
            <a:r>
              <a:rPr lang="en-US" dirty="0"/>
              <a:t> </a:t>
            </a:r>
            <a:r>
              <a:rPr lang="en-US" dirty="0" err="1"/>
              <a:t>định</a:t>
            </a:r>
            <a:r>
              <a:rPr lang="en-US" dirty="0"/>
              <a:t> Ki </a:t>
            </a:r>
            <a:r>
              <a:rPr lang="en-US" dirty="0" err="1"/>
              <a:t>và</a:t>
            </a:r>
            <a:r>
              <a:rPr lang="en-US" dirty="0"/>
              <a:t> </a:t>
            </a:r>
            <a:r>
              <a:rPr lang="en-US" dirty="0" err="1"/>
              <a:t>Kd</a:t>
            </a:r>
            <a:r>
              <a:rPr lang="en-US" dirty="0"/>
              <a:t>:</a:t>
            </a:r>
            <a:endParaRPr lang="vi-VN"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11</a:t>
            </a:fld>
            <a:endParaRPr lang="vi-VN"/>
          </a:p>
        </p:txBody>
      </p:sp>
      <p:pic>
        <p:nvPicPr>
          <p:cNvPr id="5" name="Picture 4">
            <a:extLst>
              <a:ext uri="{FF2B5EF4-FFF2-40B4-BE49-F238E27FC236}">
                <a16:creationId xmlns:a16="http://schemas.microsoft.com/office/drawing/2014/main" id="{6DBD04EE-38A3-43F8-919D-1E142990D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348" y="3248850"/>
            <a:ext cx="6630186" cy="2673981"/>
          </a:xfrm>
          <a:prstGeom prst="rect">
            <a:avLst/>
          </a:prstGeom>
        </p:spPr>
      </p:pic>
      <p:pic>
        <p:nvPicPr>
          <p:cNvPr id="9" name="Picture 8">
            <a:extLst>
              <a:ext uri="{FF2B5EF4-FFF2-40B4-BE49-F238E27FC236}">
                <a16:creationId xmlns:a16="http://schemas.microsoft.com/office/drawing/2014/main" id="{23235F4E-65D2-431E-AD1F-4A894C5D075F}"/>
              </a:ext>
            </a:extLst>
          </p:cNvPr>
          <p:cNvPicPr>
            <a:picLocks noChangeAspect="1"/>
          </p:cNvPicPr>
          <p:nvPr/>
        </p:nvPicPr>
        <p:blipFill>
          <a:blip r:embed="rId3"/>
          <a:stretch>
            <a:fillRect/>
          </a:stretch>
        </p:blipFill>
        <p:spPr>
          <a:xfrm>
            <a:off x="8382681" y="3496328"/>
            <a:ext cx="3575220" cy="2426503"/>
          </a:xfrm>
          <a:prstGeom prst="rect">
            <a:avLst/>
          </a:prstGeom>
        </p:spPr>
      </p:pic>
      <p:sp>
        <p:nvSpPr>
          <p:cNvPr id="8" name="TextBox 7">
            <a:extLst>
              <a:ext uri="{FF2B5EF4-FFF2-40B4-BE49-F238E27FC236}">
                <a16:creationId xmlns:a16="http://schemas.microsoft.com/office/drawing/2014/main" id="{0A0A6324-EE15-45C8-9FFB-543F827BE714}"/>
              </a:ext>
            </a:extLst>
          </p:cNvPr>
          <p:cNvSpPr txBox="1"/>
          <p:nvPr/>
        </p:nvSpPr>
        <p:spPr>
          <a:xfrm>
            <a:off x="2930948" y="5958880"/>
            <a:ext cx="4151410"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8: </a:t>
            </a:r>
            <a:r>
              <a:rPr lang="en-US" sz="1400" dirty="0" err="1">
                <a:latin typeface="Times New Roman" panose="02020603050405020304" pitchFamily="18" charset="0"/>
                <a:cs typeface="Times New Roman" panose="02020603050405020304" pitchFamily="18" charset="0"/>
              </a:rPr>
              <a:t>Bảng</a:t>
            </a:r>
            <a:r>
              <a:rPr lang="en-US" sz="1400" dirty="0">
                <a:latin typeface="Times New Roman" panose="02020603050405020304" pitchFamily="18" charset="0"/>
                <a:cs typeface="Times New Roman" panose="02020603050405020304" pitchFamily="18" charset="0"/>
              </a:rPr>
              <a:t> Ziegler-Nichols 2.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177204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 </a:t>
            </a: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514350" indent="-514350">
              <a:buAutoNum type="alphaLcPeriod" startAt="3"/>
            </a:pPr>
            <a:r>
              <a:rPr lang="en-US" dirty="0" err="1"/>
              <a:t>Phương</a:t>
            </a:r>
            <a:r>
              <a:rPr lang="en-US" dirty="0"/>
              <a:t> </a:t>
            </a:r>
            <a:r>
              <a:rPr lang="en-US" dirty="0" err="1"/>
              <a:t>pháp</a:t>
            </a:r>
            <a:r>
              <a:rPr lang="en-US" dirty="0"/>
              <a:t> </a:t>
            </a:r>
            <a:r>
              <a:rPr lang="en-US" dirty="0" err="1"/>
              <a:t>sử</a:t>
            </a:r>
            <a:r>
              <a:rPr lang="en-US" dirty="0"/>
              <a:t> </a:t>
            </a:r>
            <a:r>
              <a:rPr lang="en-US" dirty="0" err="1"/>
              <a:t>dụng</a:t>
            </a:r>
            <a:r>
              <a:rPr lang="en-US" dirty="0"/>
              <a:t> </a:t>
            </a:r>
            <a:r>
              <a:rPr lang="en-US" dirty="0" err="1"/>
              <a:t>phần</a:t>
            </a:r>
            <a:r>
              <a:rPr lang="en-US" dirty="0"/>
              <a:t> </a:t>
            </a:r>
            <a:r>
              <a:rPr lang="en-US" dirty="0" err="1"/>
              <a:t>mềm</a:t>
            </a:r>
            <a:r>
              <a:rPr lang="en-US" dirty="0"/>
              <a:t> </a:t>
            </a:r>
            <a:r>
              <a:rPr lang="en-US" dirty="0" err="1"/>
              <a:t>chuyên</a:t>
            </a:r>
            <a:r>
              <a:rPr lang="en-US" dirty="0"/>
              <a:t> </a:t>
            </a:r>
            <a:r>
              <a:rPr lang="en-US" dirty="0" err="1"/>
              <a:t>dụng</a:t>
            </a:r>
            <a:r>
              <a:rPr lang="en-US" dirty="0"/>
              <a:t>.</a:t>
            </a:r>
          </a:p>
          <a:p>
            <a:pPr lvl="1"/>
            <a:r>
              <a:rPr lang="vi-VN" dirty="0"/>
              <a:t>Là phương pháp điều chỉnh chắc chắn, chính xác.</a:t>
            </a:r>
          </a:p>
          <a:p>
            <a:pPr lvl="1"/>
            <a:r>
              <a:rPr lang="vi-VN" dirty="0"/>
              <a:t>Giúp tối ưu hóa hiệu suất hệ thống, dễ dàng điều chỉnh và khả năng đáp ứng linh hoạt.</a:t>
            </a:r>
          </a:p>
          <a:p>
            <a:pPr lvl="1"/>
            <a:r>
              <a:rPr lang="vi-VN" dirty="0"/>
              <a:t>Hạn chế là tốn kém chi phí và cần hiểu rõ về chuyên môn cũng như hệ thống.</a:t>
            </a: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12</a:t>
            </a:fld>
            <a:endParaRPr lang="vi-VN"/>
          </a:p>
        </p:txBody>
      </p:sp>
      <p:sp>
        <p:nvSpPr>
          <p:cNvPr id="7" name="TextBox 6">
            <a:extLst>
              <a:ext uri="{FF2B5EF4-FFF2-40B4-BE49-F238E27FC236}">
                <a16:creationId xmlns:a16="http://schemas.microsoft.com/office/drawing/2014/main" id="{EF4C9646-AB01-41CF-8953-313E271F4D11}"/>
              </a:ext>
            </a:extLst>
          </p:cNvPr>
          <p:cNvSpPr txBox="1"/>
          <p:nvPr/>
        </p:nvSpPr>
        <p:spPr>
          <a:xfrm>
            <a:off x="1822904" y="6501452"/>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9.a: </a:t>
            </a:r>
            <a:r>
              <a:rPr lang="en-US" sz="1400" dirty="0" err="1">
                <a:latin typeface="Times New Roman" panose="02020603050405020304" pitchFamily="18" charset="0"/>
                <a:cs typeface="Times New Roman" panose="02020603050405020304" pitchFamily="18" charset="0"/>
              </a:rPr>
              <a:t>Phần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mềm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csTuner</a:t>
            </a:r>
            <a:r>
              <a:rPr lang="en-US" sz="1400" dirty="0">
                <a:latin typeface="Times New Roman" panose="02020603050405020304" pitchFamily="18" charset="0"/>
                <a:cs typeface="Times New Roman" panose="02020603050405020304" pitchFamily="18" charset="0"/>
              </a:rPr>
              <a:t>. </a:t>
            </a:r>
            <a:r>
              <a:rPr lang="en-US" sz="1400" dirty="0">
                <a:latin typeface="+mj-lt"/>
              </a:rPr>
              <a:t> </a:t>
            </a:r>
            <a:endParaRPr lang="vi-VN" sz="1400" dirty="0">
              <a:latin typeface="+mj-lt"/>
            </a:endParaRPr>
          </a:p>
        </p:txBody>
      </p:sp>
      <p:pic>
        <p:nvPicPr>
          <p:cNvPr id="5122" name="Picture 2" descr="Screenshot of SimTune software">
            <a:extLst>
              <a:ext uri="{FF2B5EF4-FFF2-40B4-BE49-F238E27FC236}">
                <a16:creationId xmlns:a16="http://schemas.microsoft.com/office/drawing/2014/main" id="{409425FA-B0D5-4A7A-AF46-BEB46CA73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751" y="3351655"/>
            <a:ext cx="5071620" cy="30514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ID Loop Auto Tuning (csTuner) | Yokogawa America">
            <a:extLst>
              <a:ext uri="{FF2B5EF4-FFF2-40B4-BE49-F238E27FC236}">
                <a16:creationId xmlns:a16="http://schemas.microsoft.com/office/drawing/2014/main" id="{C06573F1-02BA-4054-B8D8-00AAE8699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567" y="3388314"/>
            <a:ext cx="4223406" cy="30353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ADC55A-5E2F-4394-A9F6-8F292328183B}"/>
              </a:ext>
            </a:extLst>
          </p:cNvPr>
          <p:cNvSpPr txBox="1"/>
          <p:nvPr/>
        </p:nvSpPr>
        <p:spPr>
          <a:xfrm>
            <a:off x="7329728" y="6432715"/>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9.b: </a:t>
            </a:r>
            <a:r>
              <a:rPr lang="en-US" sz="1400" dirty="0" err="1">
                <a:latin typeface="Times New Roman" panose="02020603050405020304" pitchFamily="18" charset="0"/>
                <a:cs typeface="Times New Roman" panose="02020603050405020304" pitchFamily="18" charset="0"/>
              </a:rPr>
              <a:t>Phần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mềm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SimTune</a:t>
            </a:r>
            <a:r>
              <a:rPr lang="en-US" sz="1400" dirty="0">
                <a:latin typeface="Times New Roman" panose="02020603050405020304" pitchFamily="18" charset="0"/>
                <a:cs typeface="Times New Roman" panose="02020603050405020304" pitchFamily="18" charset="0"/>
              </a:rPr>
              <a:t>.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1081113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1. </a:t>
            </a:r>
            <a:r>
              <a:rPr lang="en-US" b="1" dirty="0" err="1"/>
              <a:t>Mô</a:t>
            </a:r>
            <a:r>
              <a:rPr lang="en-US" b="1" dirty="0"/>
              <a:t> </a:t>
            </a:r>
            <a:r>
              <a:rPr lang="en-US" b="1" dirty="0" err="1"/>
              <a:t>hình</a:t>
            </a:r>
            <a:r>
              <a:rPr lang="en-US" b="1" dirty="0"/>
              <a:t> </a:t>
            </a:r>
            <a:r>
              <a:rPr lang="en-US" b="1" dirty="0" err="1"/>
              <a:t>điều</a:t>
            </a:r>
            <a:r>
              <a:rPr lang="en-US" b="1" dirty="0"/>
              <a:t> </a:t>
            </a:r>
            <a:r>
              <a:rPr lang="en-US" b="1" dirty="0" err="1"/>
              <a:t>khiển</a:t>
            </a:r>
            <a:r>
              <a:rPr lang="en-US" b="1" dirty="0"/>
              <a:t> </a:t>
            </a:r>
            <a:r>
              <a:rPr lang="en-US" b="1" dirty="0" err="1"/>
              <a:t>vị</a:t>
            </a:r>
            <a:r>
              <a:rPr lang="en-US" b="1" dirty="0"/>
              <a:t> </a:t>
            </a:r>
            <a:r>
              <a:rPr lang="en-US" b="1" dirty="0" err="1"/>
              <a:t>trí</a:t>
            </a:r>
            <a:r>
              <a:rPr lang="en-US" b="1" dirty="0"/>
              <a:t> </a:t>
            </a:r>
            <a:r>
              <a:rPr lang="en-US" b="1" dirty="0" err="1"/>
              <a:t>góc</a:t>
            </a:r>
            <a:r>
              <a:rPr lang="en-US" b="1" dirty="0"/>
              <a:t> quay </a:t>
            </a:r>
            <a:r>
              <a:rPr lang="en-US" b="1" dirty="0" err="1"/>
              <a:t>động</a:t>
            </a:r>
            <a:r>
              <a:rPr lang="en-US" b="1" dirty="0"/>
              <a:t> </a:t>
            </a:r>
            <a:r>
              <a:rPr lang="en-US" b="1" dirty="0" err="1"/>
              <a:t>cơ</a:t>
            </a:r>
            <a:r>
              <a:rPr lang="en-US" b="1" dirty="0"/>
              <a:t> DC Encoder</a:t>
            </a:r>
            <a:endParaRPr lang="en-US" dirty="0"/>
          </a:p>
          <a:p>
            <a:pPr marL="0" indent="0">
              <a:buNone/>
            </a:pPr>
            <a:r>
              <a:rPr lang="en-US" dirty="0"/>
              <a:t>a. </a:t>
            </a:r>
            <a:r>
              <a:rPr lang="en-US" dirty="0" err="1"/>
              <a:t>Giới</a:t>
            </a:r>
            <a:r>
              <a:rPr lang="en-US" dirty="0"/>
              <a:t> </a:t>
            </a:r>
            <a:r>
              <a:rPr lang="en-US" dirty="0" err="1"/>
              <a:t>thiệu</a:t>
            </a:r>
            <a:endParaRPr lang="en-US" dirty="0"/>
          </a:p>
          <a:p>
            <a:pPr lvl="1"/>
            <a:r>
              <a:rPr lang="en-US" dirty="0" err="1"/>
              <a:t>Động</a:t>
            </a:r>
            <a:r>
              <a:rPr lang="en-US" dirty="0"/>
              <a:t> </a:t>
            </a:r>
            <a:r>
              <a:rPr lang="en-US" dirty="0" err="1"/>
              <a:t>cơ</a:t>
            </a:r>
            <a:r>
              <a:rPr lang="en-US" dirty="0"/>
              <a:t> encoder </a:t>
            </a:r>
            <a:r>
              <a:rPr lang="en-US" dirty="0" err="1"/>
              <a:t>có</a:t>
            </a:r>
            <a:r>
              <a:rPr lang="en-US" dirty="0"/>
              <a:t> </a:t>
            </a:r>
            <a:r>
              <a:rPr lang="en-US" dirty="0" err="1"/>
              <a:t>thể</a:t>
            </a:r>
            <a:r>
              <a:rPr lang="en-US" dirty="0"/>
              <a:t> </a:t>
            </a:r>
            <a:r>
              <a:rPr lang="en-US" dirty="0" err="1"/>
              <a:t>điều</a:t>
            </a:r>
            <a:r>
              <a:rPr lang="en-US" dirty="0"/>
              <a:t> </a:t>
            </a:r>
            <a:r>
              <a:rPr lang="en-US" dirty="0" err="1"/>
              <a:t>khiển</a:t>
            </a:r>
            <a:r>
              <a:rPr lang="en-US" dirty="0"/>
              <a:t> </a:t>
            </a:r>
            <a:r>
              <a:rPr lang="en-US" dirty="0" err="1"/>
              <a:t>hệ</a:t>
            </a:r>
            <a:r>
              <a:rPr lang="en-US" dirty="0"/>
              <a:t> </a:t>
            </a:r>
            <a:r>
              <a:rPr lang="en-US" dirty="0" err="1"/>
              <a:t>thống</a:t>
            </a:r>
            <a:r>
              <a:rPr lang="en-US" dirty="0"/>
              <a:t> </a:t>
            </a:r>
            <a:r>
              <a:rPr lang="en-US" dirty="0" err="1"/>
              <a:t>hoạt</a:t>
            </a:r>
            <a:r>
              <a:rPr lang="en-US" dirty="0"/>
              <a:t> </a:t>
            </a:r>
            <a:r>
              <a:rPr lang="en-US" dirty="0" err="1"/>
              <a:t>động</a:t>
            </a:r>
            <a:r>
              <a:rPr lang="en-US" dirty="0"/>
              <a:t> </a:t>
            </a:r>
            <a:r>
              <a:rPr lang="en-US" dirty="0" err="1"/>
              <a:t>hiệu</a:t>
            </a:r>
            <a:r>
              <a:rPr lang="en-US" dirty="0"/>
              <a:t> </a:t>
            </a:r>
            <a:r>
              <a:rPr lang="en-US" dirty="0" err="1"/>
              <a:t>quả</a:t>
            </a:r>
            <a:r>
              <a:rPr lang="en-US" dirty="0"/>
              <a:t> </a:t>
            </a:r>
            <a:r>
              <a:rPr lang="en-US" dirty="0" err="1"/>
              <a:t>và</a:t>
            </a:r>
            <a:r>
              <a:rPr lang="en-US" dirty="0"/>
              <a:t> </a:t>
            </a:r>
            <a:r>
              <a:rPr lang="en-US" dirty="0" err="1"/>
              <a:t>chính</a:t>
            </a:r>
            <a:r>
              <a:rPr lang="en-US" dirty="0"/>
              <a:t> </a:t>
            </a:r>
            <a:r>
              <a:rPr lang="en-US" dirty="0" err="1"/>
              <a:t>xác</a:t>
            </a:r>
            <a:r>
              <a:rPr lang="en-US" dirty="0"/>
              <a:t> .</a:t>
            </a:r>
          </a:p>
          <a:p>
            <a:pPr lvl="1"/>
            <a:r>
              <a:rPr lang="vi-VN" dirty="0">
                <a:solidFill>
                  <a:srgbClr val="333333"/>
                </a:solidFill>
                <a:latin typeface="+mj-lt"/>
              </a:rPr>
              <a:t>E</a:t>
            </a:r>
            <a:r>
              <a:rPr lang="vi-VN" b="0" i="0" dirty="0">
                <a:solidFill>
                  <a:srgbClr val="333333"/>
                </a:solidFill>
                <a:effectLst/>
                <a:latin typeface="+mj-lt"/>
              </a:rPr>
              <a:t>ncoder được ứng dụng rộng rãi để đo vị trí và điều khiển chính xác chuyển động của cánh tay robot trong các hệ thống sản xuất và lắp ráp tự động.</a:t>
            </a:r>
            <a:endParaRPr lang="vi-VN" dirty="0">
              <a:latin typeface="+mj-lt"/>
            </a:endParaRP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13</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8" name="Picture 7">
            <a:extLst>
              <a:ext uri="{FF2B5EF4-FFF2-40B4-BE49-F238E27FC236}">
                <a16:creationId xmlns:a16="http://schemas.microsoft.com/office/drawing/2014/main" id="{CE31AC7A-F5B6-409E-8502-5CEF968870B8}"/>
              </a:ext>
            </a:extLst>
          </p:cNvPr>
          <p:cNvPicPr>
            <a:picLocks noChangeAspect="1"/>
          </p:cNvPicPr>
          <p:nvPr/>
        </p:nvPicPr>
        <p:blipFill rotWithShape="1">
          <a:blip r:embed="rId2">
            <a:extLst>
              <a:ext uri="{28A0092B-C50C-407E-A947-70E740481C1C}">
                <a14:useLocalDpi xmlns:a14="http://schemas.microsoft.com/office/drawing/2010/main" val="0"/>
              </a:ext>
            </a:extLst>
          </a:blip>
          <a:srcRect l="21578" t="6421" r="11269" b="24352"/>
          <a:stretch/>
        </p:blipFill>
        <p:spPr>
          <a:xfrm>
            <a:off x="1626124" y="3421861"/>
            <a:ext cx="4317476" cy="3341607"/>
          </a:xfrm>
          <a:prstGeom prst="rect">
            <a:avLst/>
          </a:prstGeom>
        </p:spPr>
      </p:pic>
      <p:pic>
        <p:nvPicPr>
          <p:cNvPr id="10" name="Picture 9">
            <a:extLst>
              <a:ext uri="{FF2B5EF4-FFF2-40B4-BE49-F238E27FC236}">
                <a16:creationId xmlns:a16="http://schemas.microsoft.com/office/drawing/2014/main" id="{05599A4D-8B9D-43A5-B4A4-56AA1F3A4BA8}"/>
              </a:ext>
            </a:extLst>
          </p:cNvPr>
          <p:cNvPicPr>
            <a:picLocks noChangeAspect="1"/>
          </p:cNvPicPr>
          <p:nvPr/>
        </p:nvPicPr>
        <p:blipFill rotWithShape="1">
          <a:blip r:embed="rId3">
            <a:extLst>
              <a:ext uri="{28A0092B-C50C-407E-A947-70E740481C1C}">
                <a14:useLocalDpi xmlns:a14="http://schemas.microsoft.com/office/drawing/2010/main" val="0"/>
              </a:ext>
            </a:extLst>
          </a:blip>
          <a:srcRect l="21138" t="12645" r="22471" b="16438"/>
          <a:stretch/>
        </p:blipFill>
        <p:spPr>
          <a:xfrm>
            <a:off x="6816998" y="3429000"/>
            <a:ext cx="3358603" cy="3171136"/>
          </a:xfrm>
          <a:prstGeom prst="rect">
            <a:avLst/>
          </a:prstGeom>
        </p:spPr>
      </p:pic>
      <p:sp>
        <p:nvSpPr>
          <p:cNvPr id="11" name="TextBox 10">
            <a:extLst>
              <a:ext uri="{FF2B5EF4-FFF2-40B4-BE49-F238E27FC236}">
                <a16:creationId xmlns:a16="http://schemas.microsoft.com/office/drawing/2014/main" id="{E164ECF4-57EA-4E4E-9950-F65F1BEC1030}"/>
              </a:ext>
            </a:extLst>
          </p:cNvPr>
          <p:cNvSpPr txBox="1"/>
          <p:nvPr/>
        </p:nvSpPr>
        <p:spPr>
          <a:xfrm>
            <a:off x="4650945" y="6506917"/>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10: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cơ</a:t>
            </a:r>
            <a:r>
              <a:rPr lang="en-US" sz="1400" dirty="0">
                <a:latin typeface="Times New Roman" panose="02020603050405020304" pitchFamily="18" charset="0"/>
                <a:cs typeface="Times New Roman" panose="02020603050405020304" pitchFamily="18" charset="0"/>
              </a:rPr>
              <a:t> DC Encoder.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345757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1. </a:t>
            </a:r>
            <a:r>
              <a:rPr lang="en-US" b="1" dirty="0" err="1"/>
              <a:t>Mô</a:t>
            </a:r>
            <a:r>
              <a:rPr lang="en-US" b="1" dirty="0"/>
              <a:t> </a:t>
            </a:r>
            <a:r>
              <a:rPr lang="en-US" b="1" dirty="0" err="1"/>
              <a:t>hình</a:t>
            </a:r>
            <a:r>
              <a:rPr lang="en-US" b="1" dirty="0"/>
              <a:t> </a:t>
            </a:r>
            <a:r>
              <a:rPr lang="en-US" b="1" dirty="0" err="1"/>
              <a:t>điều</a:t>
            </a:r>
            <a:r>
              <a:rPr lang="en-US" b="1" dirty="0"/>
              <a:t> </a:t>
            </a:r>
            <a:r>
              <a:rPr lang="en-US" b="1" dirty="0" err="1"/>
              <a:t>khiển</a:t>
            </a:r>
            <a:r>
              <a:rPr lang="en-US" b="1" dirty="0"/>
              <a:t> </a:t>
            </a:r>
            <a:r>
              <a:rPr lang="en-US" b="1" dirty="0" err="1"/>
              <a:t>vị</a:t>
            </a:r>
            <a:r>
              <a:rPr lang="en-US" b="1" dirty="0"/>
              <a:t> </a:t>
            </a:r>
            <a:r>
              <a:rPr lang="en-US" b="1" dirty="0" err="1"/>
              <a:t>trí</a:t>
            </a:r>
            <a:r>
              <a:rPr lang="en-US" b="1" dirty="0"/>
              <a:t> </a:t>
            </a:r>
            <a:r>
              <a:rPr lang="en-US" b="1" dirty="0" err="1"/>
              <a:t>góc</a:t>
            </a:r>
            <a:r>
              <a:rPr lang="en-US" b="1" dirty="0"/>
              <a:t> quay </a:t>
            </a:r>
            <a:r>
              <a:rPr lang="en-US" b="1" dirty="0" err="1"/>
              <a:t>động</a:t>
            </a:r>
            <a:r>
              <a:rPr lang="en-US" b="1" dirty="0"/>
              <a:t> </a:t>
            </a:r>
            <a:r>
              <a:rPr lang="en-US" b="1" dirty="0" err="1"/>
              <a:t>cơ</a:t>
            </a:r>
            <a:r>
              <a:rPr lang="en-US" b="1" dirty="0"/>
              <a:t> DC Encoder</a:t>
            </a:r>
            <a:endParaRPr lang="en-US" dirty="0"/>
          </a:p>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cứng</a:t>
            </a:r>
            <a:endParaRPr lang="en-US"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14</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Picture 6">
            <a:extLst>
              <a:ext uri="{FF2B5EF4-FFF2-40B4-BE49-F238E27FC236}">
                <a16:creationId xmlns:a16="http://schemas.microsoft.com/office/drawing/2014/main" id="{2A65BA6B-A5DE-4E38-970C-D16D53C7A031}"/>
              </a:ext>
            </a:extLst>
          </p:cNvPr>
          <p:cNvPicPr>
            <a:picLocks noChangeAspect="1"/>
          </p:cNvPicPr>
          <p:nvPr/>
        </p:nvPicPr>
        <p:blipFill>
          <a:blip r:embed="rId2"/>
          <a:stretch>
            <a:fillRect/>
          </a:stretch>
        </p:blipFill>
        <p:spPr>
          <a:xfrm>
            <a:off x="1447001" y="2369066"/>
            <a:ext cx="3511498" cy="3996827"/>
          </a:xfrm>
          <a:prstGeom prst="rect">
            <a:avLst/>
          </a:prstGeom>
        </p:spPr>
      </p:pic>
      <p:pic>
        <p:nvPicPr>
          <p:cNvPr id="12" name="Picture 11">
            <a:extLst>
              <a:ext uri="{FF2B5EF4-FFF2-40B4-BE49-F238E27FC236}">
                <a16:creationId xmlns:a16="http://schemas.microsoft.com/office/drawing/2014/main" id="{A7440F26-F204-40DE-AD58-B405C45F7D89}"/>
              </a:ext>
            </a:extLst>
          </p:cNvPr>
          <p:cNvPicPr>
            <a:picLocks noChangeAspect="1"/>
          </p:cNvPicPr>
          <p:nvPr/>
        </p:nvPicPr>
        <p:blipFill>
          <a:blip r:embed="rId3"/>
          <a:stretch>
            <a:fillRect/>
          </a:stretch>
        </p:blipFill>
        <p:spPr>
          <a:xfrm>
            <a:off x="6200107" y="2369066"/>
            <a:ext cx="3511498" cy="4019271"/>
          </a:xfrm>
          <a:prstGeom prst="rect">
            <a:avLst/>
          </a:prstGeom>
        </p:spPr>
      </p:pic>
      <p:sp>
        <p:nvSpPr>
          <p:cNvPr id="13" name="TextBox 12">
            <a:extLst>
              <a:ext uri="{FF2B5EF4-FFF2-40B4-BE49-F238E27FC236}">
                <a16:creationId xmlns:a16="http://schemas.microsoft.com/office/drawing/2014/main" id="{CC3291CD-CA17-4951-A6B5-0DB92F0EE813}"/>
              </a:ext>
            </a:extLst>
          </p:cNvPr>
          <p:cNvSpPr txBox="1"/>
          <p:nvPr/>
        </p:nvSpPr>
        <p:spPr>
          <a:xfrm>
            <a:off x="3458832" y="6504166"/>
            <a:ext cx="5579135"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11: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phỏng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thiết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kế</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thống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bằng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mềm</a:t>
            </a:r>
            <a:r>
              <a:rPr lang="en-US" sz="1400" dirty="0">
                <a:latin typeface="Times New Roman" panose="02020603050405020304" pitchFamily="18" charset="0"/>
                <a:cs typeface="Times New Roman" panose="02020603050405020304" pitchFamily="18" charset="0"/>
              </a:rPr>
              <a:t> Altium.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790692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1. </a:t>
            </a:r>
            <a:r>
              <a:rPr lang="en-US" b="1" dirty="0" err="1"/>
              <a:t>Mô</a:t>
            </a:r>
            <a:r>
              <a:rPr lang="en-US" b="1" dirty="0"/>
              <a:t> </a:t>
            </a:r>
            <a:r>
              <a:rPr lang="en-US" b="1" dirty="0" err="1"/>
              <a:t>hình</a:t>
            </a:r>
            <a:r>
              <a:rPr lang="en-US" b="1" dirty="0"/>
              <a:t> </a:t>
            </a:r>
            <a:r>
              <a:rPr lang="en-US" b="1" dirty="0" err="1"/>
              <a:t>điều</a:t>
            </a:r>
            <a:r>
              <a:rPr lang="en-US" b="1" dirty="0"/>
              <a:t> </a:t>
            </a:r>
            <a:r>
              <a:rPr lang="en-US" b="1" dirty="0" err="1"/>
              <a:t>khiển</a:t>
            </a:r>
            <a:r>
              <a:rPr lang="en-US" b="1" dirty="0"/>
              <a:t> </a:t>
            </a:r>
            <a:r>
              <a:rPr lang="en-US" b="1" dirty="0" err="1"/>
              <a:t>vị</a:t>
            </a:r>
            <a:r>
              <a:rPr lang="en-US" b="1" dirty="0"/>
              <a:t> </a:t>
            </a:r>
            <a:r>
              <a:rPr lang="en-US" b="1" dirty="0" err="1"/>
              <a:t>trí</a:t>
            </a:r>
            <a:r>
              <a:rPr lang="en-US" b="1" dirty="0"/>
              <a:t> </a:t>
            </a:r>
            <a:r>
              <a:rPr lang="en-US" b="1" dirty="0" err="1"/>
              <a:t>góc</a:t>
            </a:r>
            <a:r>
              <a:rPr lang="en-US" b="1" dirty="0"/>
              <a:t> quay </a:t>
            </a:r>
            <a:r>
              <a:rPr lang="en-US" b="1" dirty="0" err="1"/>
              <a:t>động</a:t>
            </a:r>
            <a:r>
              <a:rPr lang="en-US" b="1" dirty="0"/>
              <a:t> </a:t>
            </a:r>
            <a:r>
              <a:rPr lang="en-US" b="1" dirty="0" err="1"/>
              <a:t>cơ</a:t>
            </a:r>
            <a:r>
              <a:rPr lang="en-US" b="1" dirty="0"/>
              <a:t> DC Encoder</a:t>
            </a:r>
            <a:endParaRPr lang="en-US" dirty="0"/>
          </a:p>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cứng</a:t>
            </a:r>
            <a:endParaRPr lang="en-US"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15</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8" name="Picture 7">
            <a:extLst>
              <a:ext uri="{FF2B5EF4-FFF2-40B4-BE49-F238E27FC236}">
                <a16:creationId xmlns:a16="http://schemas.microsoft.com/office/drawing/2014/main" id="{86E45559-0807-4283-88E9-56CEABC88B8B}"/>
              </a:ext>
            </a:extLst>
          </p:cNvPr>
          <p:cNvPicPr>
            <a:picLocks noChangeAspect="1"/>
          </p:cNvPicPr>
          <p:nvPr/>
        </p:nvPicPr>
        <p:blipFill rotWithShape="1">
          <a:blip r:embed="rId2"/>
          <a:srcRect t="8940"/>
          <a:stretch/>
        </p:blipFill>
        <p:spPr>
          <a:xfrm>
            <a:off x="951322" y="2331761"/>
            <a:ext cx="5819605" cy="3814566"/>
          </a:xfrm>
          <a:prstGeom prst="rect">
            <a:avLst/>
          </a:prstGeom>
        </p:spPr>
      </p:pic>
      <p:pic>
        <p:nvPicPr>
          <p:cNvPr id="10" name="Picture 9">
            <a:extLst>
              <a:ext uri="{FF2B5EF4-FFF2-40B4-BE49-F238E27FC236}">
                <a16:creationId xmlns:a16="http://schemas.microsoft.com/office/drawing/2014/main" id="{764D3CDD-725D-4260-8194-9EE1F47EB652}"/>
              </a:ext>
            </a:extLst>
          </p:cNvPr>
          <p:cNvPicPr>
            <a:picLocks noChangeAspect="1"/>
          </p:cNvPicPr>
          <p:nvPr/>
        </p:nvPicPr>
        <p:blipFill>
          <a:blip r:embed="rId3"/>
          <a:stretch>
            <a:fillRect/>
          </a:stretch>
        </p:blipFill>
        <p:spPr>
          <a:xfrm>
            <a:off x="6248400" y="1983758"/>
            <a:ext cx="5105400" cy="4162569"/>
          </a:xfrm>
          <a:prstGeom prst="rect">
            <a:avLst/>
          </a:prstGeom>
        </p:spPr>
      </p:pic>
      <p:sp>
        <p:nvSpPr>
          <p:cNvPr id="13" name="TextBox 12">
            <a:extLst>
              <a:ext uri="{FF2B5EF4-FFF2-40B4-BE49-F238E27FC236}">
                <a16:creationId xmlns:a16="http://schemas.microsoft.com/office/drawing/2014/main" id="{97B4C702-4102-4BB9-8FB7-164183AF0771}"/>
              </a:ext>
            </a:extLst>
          </p:cNvPr>
          <p:cNvSpPr txBox="1"/>
          <p:nvPr/>
        </p:nvSpPr>
        <p:spPr>
          <a:xfrm>
            <a:off x="3581401" y="6392651"/>
            <a:ext cx="5398811"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12: </a:t>
            </a:r>
            <a:r>
              <a:rPr lang="en-US" sz="1400" dirty="0" err="1">
                <a:latin typeface="Times New Roman" panose="02020603050405020304" pitchFamily="18" charset="0"/>
                <a:cs typeface="Times New Roman" panose="02020603050405020304" pitchFamily="18" charset="0"/>
              </a:rPr>
              <a:t>Thiết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kế</a:t>
            </a:r>
            <a:r>
              <a:rPr lang="en-US" sz="1400" dirty="0">
                <a:latin typeface="Times New Roman" panose="02020603050405020304" pitchFamily="18" charset="0"/>
                <a:cs typeface="Times New Roman" panose="02020603050405020304" pitchFamily="18" charset="0"/>
              </a:rPr>
              <a:t> 3D </a:t>
            </a:r>
            <a:r>
              <a:rPr lang="en-US" sz="1400" dirty="0" err="1">
                <a:latin typeface="Times New Roman" panose="02020603050405020304" pitchFamily="18" charset="0"/>
                <a:cs typeface="Times New Roman" panose="02020603050405020304" pitchFamily="18" charset="0"/>
              </a:rPr>
              <a:t>vỏ</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hộp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bằng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mềm</a:t>
            </a:r>
            <a:r>
              <a:rPr lang="en-US" sz="1400" dirty="0">
                <a:latin typeface="Times New Roman" panose="02020603050405020304" pitchFamily="18" charset="0"/>
                <a:cs typeface="Times New Roman" panose="02020603050405020304" pitchFamily="18" charset="0"/>
              </a:rPr>
              <a:t> Fusion 360.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699128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1. </a:t>
            </a:r>
            <a:r>
              <a:rPr lang="en-US" b="1" dirty="0" err="1"/>
              <a:t>Mô</a:t>
            </a:r>
            <a:r>
              <a:rPr lang="en-US" b="1" dirty="0"/>
              <a:t> </a:t>
            </a:r>
            <a:r>
              <a:rPr lang="en-US" b="1" dirty="0" err="1"/>
              <a:t>hình</a:t>
            </a:r>
            <a:r>
              <a:rPr lang="en-US" b="1" dirty="0"/>
              <a:t> </a:t>
            </a:r>
            <a:r>
              <a:rPr lang="en-US" b="1" dirty="0" err="1"/>
              <a:t>điều</a:t>
            </a:r>
            <a:r>
              <a:rPr lang="en-US" b="1" dirty="0"/>
              <a:t> </a:t>
            </a:r>
            <a:r>
              <a:rPr lang="en-US" b="1" dirty="0" err="1"/>
              <a:t>khiển</a:t>
            </a:r>
            <a:r>
              <a:rPr lang="en-US" b="1" dirty="0"/>
              <a:t> </a:t>
            </a:r>
            <a:r>
              <a:rPr lang="en-US" b="1" dirty="0" err="1"/>
              <a:t>vị</a:t>
            </a:r>
            <a:r>
              <a:rPr lang="en-US" b="1" dirty="0"/>
              <a:t> </a:t>
            </a:r>
            <a:r>
              <a:rPr lang="en-US" b="1" dirty="0" err="1"/>
              <a:t>trí</a:t>
            </a:r>
            <a:r>
              <a:rPr lang="en-US" b="1" dirty="0"/>
              <a:t> </a:t>
            </a:r>
            <a:r>
              <a:rPr lang="en-US" b="1" dirty="0" err="1"/>
              <a:t>góc</a:t>
            </a:r>
            <a:r>
              <a:rPr lang="en-US" b="1" dirty="0"/>
              <a:t> quay </a:t>
            </a:r>
            <a:r>
              <a:rPr lang="en-US" b="1" dirty="0" err="1"/>
              <a:t>động</a:t>
            </a:r>
            <a:r>
              <a:rPr lang="en-US" b="1" dirty="0"/>
              <a:t> </a:t>
            </a:r>
            <a:r>
              <a:rPr lang="en-US" b="1" dirty="0" err="1"/>
              <a:t>cơ</a:t>
            </a:r>
            <a:r>
              <a:rPr lang="en-US" b="1" dirty="0"/>
              <a:t> DC Encoder</a:t>
            </a:r>
            <a:endParaRPr lang="en-US" dirty="0"/>
          </a:p>
          <a:p>
            <a:pPr marL="0" indent="0">
              <a:buNone/>
            </a:pPr>
            <a:r>
              <a:rPr lang="en-US" dirty="0"/>
              <a:t>c. </a:t>
            </a:r>
            <a:r>
              <a:rPr lang="en-US" dirty="0" err="1"/>
              <a:t>Kết</a:t>
            </a:r>
            <a:r>
              <a:rPr lang="en-US" dirty="0"/>
              <a:t> </a:t>
            </a:r>
            <a:r>
              <a:rPr lang="en-US" dirty="0" err="1"/>
              <a:t>nối</a:t>
            </a:r>
            <a:r>
              <a:rPr lang="en-US" dirty="0"/>
              <a:t> </a:t>
            </a:r>
            <a:r>
              <a:rPr lang="en-US" dirty="0" err="1"/>
              <a:t>phần</a:t>
            </a:r>
            <a:r>
              <a:rPr lang="en-US" dirty="0"/>
              <a:t> </a:t>
            </a:r>
            <a:r>
              <a:rPr lang="en-US" dirty="0" err="1"/>
              <a:t>cứng</a:t>
            </a:r>
            <a:r>
              <a:rPr lang="en-US" dirty="0"/>
              <a:t> </a:t>
            </a:r>
            <a:r>
              <a:rPr lang="en-US" dirty="0" err="1"/>
              <a:t>hệ</a:t>
            </a:r>
            <a:r>
              <a:rPr lang="en-US" dirty="0"/>
              <a:t> </a:t>
            </a:r>
            <a:r>
              <a:rPr lang="en-US" dirty="0" err="1"/>
              <a:t>thống</a:t>
            </a:r>
            <a:endParaRPr lang="en-US"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16</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9" name="Picture 8">
            <a:extLst>
              <a:ext uri="{FF2B5EF4-FFF2-40B4-BE49-F238E27FC236}">
                <a16:creationId xmlns:a16="http://schemas.microsoft.com/office/drawing/2014/main" id="{904FB6CA-52DE-4F5A-B492-A4C381B40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87" y="2364728"/>
            <a:ext cx="5513702" cy="4174184"/>
          </a:xfrm>
          <a:prstGeom prst="rect">
            <a:avLst/>
          </a:prstGeom>
        </p:spPr>
      </p:pic>
      <p:pic>
        <p:nvPicPr>
          <p:cNvPr id="12" name="Picture 11">
            <a:extLst>
              <a:ext uri="{FF2B5EF4-FFF2-40B4-BE49-F238E27FC236}">
                <a16:creationId xmlns:a16="http://schemas.microsoft.com/office/drawing/2014/main" id="{D3546BB7-C4FF-4F2F-9C07-B67E1C0AFA27}"/>
              </a:ext>
            </a:extLst>
          </p:cNvPr>
          <p:cNvPicPr>
            <a:picLocks noChangeAspect="1"/>
          </p:cNvPicPr>
          <p:nvPr/>
        </p:nvPicPr>
        <p:blipFill>
          <a:blip r:embed="rId3"/>
          <a:stretch>
            <a:fillRect/>
          </a:stretch>
        </p:blipFill>
        <p:spPr>
          <a:xfrm>
            <a:off x="6401881" y="2625460"/>
            <a:ext cx="5561142" cy="3294573"/>
          </a:xfrm>
          <a:prstGeom prst="rect">
            <a:avLst/>
          </a:prstGeom>
        </p:spPr>
      </p:pic>
      <p:sp>
        <p:nvSpPr>
          <p:cNvPr id="13" name="TextBox 12">
            <a:extLst>
              <a:ext uri="{FF2B5EF4-FFF2-40B4-BE49-F238E27FC236}">
                <a16:creationId xmlns:a16="http://schemas.microsoft.com/office/drawing/2014/main" id="{D787D73A-EB99-44A3-93E3-D8023E9DFC4E}"/>
              </a:ext>
            </a:extLst>
          </p:cNvPr>
          <p:cNvSpPr txBox="1"/>
          <p:nvPr/>
        </p:nvSpPr>
        <p:spPr>
          <a:xfrm>
            <a:off x="4594384" y="6449293"/>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13: </a:t>
            </a:r>
            <a:r>
              <a:rPr lang="en-US" sz="1400" dirty="0" err="1">
                <a:latin typeface="Times New Roman" panose="02020603050405020304" pitchFamily="18" charset="0"/>
                <a:cs typeface="Times New Roman" panose="02020603050405020304" pitchFamily="18" charset="0"/>
              </a:rPr>
              <a:t>Sơ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đồ</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3914379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847928" y="1313512"/>
            <a:ext cx="10515600" cy="4863452"/>
          </a:xfrm>
        </p:spPr>
        <p:txBody>
          <a:bodyPr/>
          <a:lstStyle/>
          <a:p>
            <a:pPr marL="0" indent="0">
              <a:buNone/>
            </a:pPr>
            <a:r>
              <a:rPr lang="en-US" b="1" dirty="0"/>
              <a:t> 2. </a:t>
            </a:r>
            <a:r>
              <a:rPr lang="en-US" b="1" dirty="0" err="1"/>
              <a:t>Các</a:t>
            </a:r>
            <a:r>
              <a:rPr lang="en-US" b="1" dirty="0"/>
              <a:t> </a:t>
            </a:r>
            <a:r>
              <a:rPr lang="en-US" b="1" dirty="0" err="1"/>
              <a:t>chế</a:t>
            </a:r>
            <a:r>
              <a:rPr lang="en-US" b="1" dirty="0"/>
              <a:t> </a:t>
            </a:r>
            <a:r>
              <a:rPr lang="en-US" b="1" dirty="0" err="1"/>
              <a:t>độ</a:t>
            </a:r>
            <a:r>
              <a:rPr lang="en-US" b="1" dirty="0"/>
              <a:t> </a:t>
            </a:r>
            <a:r>
              <a:rPr lang="en-US" b="1" dirty="0" err="1"/>
              <a:t>được</a:t>
            </a:r>
            <a:r>
              <a:rPr lang="en-US" b="1" dirty="0"/>
              <a:t> </a:t>
            </a:r>
            <a:r>
              <a:rPr lang="en-US" b="1" dirty="0" err="1"/>
              <a:t>sử</a:t>
            </a:r>
            <a:r>
              <a:rPr lang="en-US" b="1" dirty="0"/>
              <a:t> </a:t>
            </a:r>
            <a:r>
              <a:rPr lang="en-US" b="1" dirty="0" err="1"/>
              <a:t>dụng</a:t>
            </a:r>
            <a:r>
              <a:rPr lang="en-US" b="1" dirty="0"/>
              <a:t> </a:t>
            </a:r>
            <a:r>
              <a:rPr lang="en-US" b="1" dirty="0" err="1"/>
              <a:t>trong</a:t>
            </a:r>
            <a:r>
              <a:rPr lang="en-US" b="1" dirty="0"/>
              <a:t> </a:t>
            </a:r>
            <a:r>
              <a:rPr lang="en-US" b="1" dirty="0" err="1"/>
              <a:t>mô</a:t>
            </a:r>
            <a:r>
              <a:rPr lang="en-US" b="1" dirty="0"/>
              <a:t> </a:t>
            </a:r>
            <a:r>
              <a:rPr lang="en-US" b="1" dirty="0" err="1"/>
              <a:t>hình</a:t>
            </a:r>
            <a:endParaRPr lang="en-US" dirty="0"/>
          </a:p>
          <a:p>
            <a:pPr marL="457200" lvl="1" indent="0">
              <a:buNone/>
            </a:pPr>
            <a:r>
              <a:rPr lang="en-US" dirty="0"/>
              <a:t>2.1. External Interrupt</a:t>
            </a:r>
          </a:p>
          <a:p>
            <a:pPr marL="457200" lvl="1" indent="0">
              <a:buNone/>
            </a:pPr>
            <a:r>
              <a:rPr lang="en-US" dirty="0"/>
              <a:t>	- Thanh </a:t>
            </a:r>
            <a:r>
              <a:rPr lang="en-US" dirty="0" err="1"/>
              <a:t>ghi</a:t>
            </a:r>
            <a:r>
              <a:rPr lang="en-US" dirty="0"/>
              <a:t> </a:t>
            </a:r>
            <a:r>
              <a:rPr lang="en-US" dirty="0" err="1"/>
              <a:t>điều</a:t>
            </a:r>
            <a:r>
              <a:rPr lang="en-US" dirty="0"/>
              <a:t> </a:t>
            </a:r>
            <a:r>
              <a:rPr lang="en-US" dirty="0" err="1"/>
              <a:t>khiển</a:t>
            </a: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	- Thanh </a:t>
            </a:r>
            <a:r>
              <a:rPr lang="en-US" dirty="0" err="1"/>
              <a:t>ghi</a:t>
            </a:r>
            <a:r>
              <a:rPr lang="en-US" dirty="0"/>
              <a:t> </a:t>
            </a:r>
            <a:r>
              <a:rPr lang="en-US" dirty="0" err="1"/>
              <a:t>cờ</a:t>
            </a:r>
            <a:r>
              <a:rPr lang="en-US" dirty="0"/>
              <a:t> </a:t>
            </a:r>
            <a:r>
              <a:rPr lang="en-US" dirty="0" err="1"/>
              <a:t>ngắt</a:t>
            </a:r>
            <a:endParaRPr lang="en-US" dirty="0"/>
          </a:p>
          <a:p>
            <a:pPr marL="457200" lvl="1" indent="0">
              <a:buNone/>
            </a:pPr>
            <a:endParaRPr lang="en-US" dirty="0"/>
          </a:p>
          <a:p>
            <a:pPr marL="457200" lvl="1" indent="0">
              <a:buNone/>
            </a:pPr>
            <a:endParaRPr lang="vi-VN"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17</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1" name="Picture 10">
            <a:extLst>
              <a:ext uri="{FF2B5EF4-FFF2-40B4-BE49-F238E27FC236}">
                <a16:creationId xmlns:a16="http://schemas.microsoft.com/office/drawing/2014/main" id="{F7D1624C-94AC-44D7-9156-A3EF13F938FD}"/>
              </a:ext>
            </a:extLst>
          </p:cNvPr>
          <p:cNvPicPr>
            <a:picLocks noChangeAspect="1"/>
          </p:cNvPicPr>
          <p:nvPr/>
        </p:nvPicPr>
        <p:blipFill>
          <a:blip r:embed="rId2"/>
          <a:stretch>
            <a:fillRect/>
          </a:stretch>
        </p:blipFill>
        <p:spPr>
          <a:xfrm>
            <a:off x="1531166" y="2596611"/>
            <a:ext cx="5881312" cy="1238614"/>
          </a:xfrm>
          <a:prstGeom prst="rect">
            <a:avLst/>
          </a:prstGeom>
        </p:spPr>
      </p:pic>
      <p:pic>
        <p:nvPicPr>
          <p:cNvPr id="15" name="Picture 14">
            <a:extLst>
              <a:ext uri="{FF2B5EF4-FFF2-40B4-BE49-F238E27FC236}">
                <a16:creationId xmlns:a16="http://schemas.microsoft.com/office/drawing/2014/main" id="{3BBBC2D3-27F4-4EA5-A859-05C709447885}"/>
              </a:ext>
            </a:extLst>
          </p:cNvPr>
          <p:cNvPicPr>
            <a:picLocks noChangeAspect="1"/>
          </p:cNvPicPr>
          <p:nvPr/>
        </p:nvPicPr>
        <p:blipFill>
          <a:blip r:embed="rId3"/>
          <a:stretch>
            <a:fillRect/>
          </a:stretch>
        </p:blipFill>
        <p:spPr>
          <a:xfrm>
            <a:off x="1531166" y="5367173"/>
            <a:ext cx="6611273" cy="1171739"/>
          </a:xfrm>
          <a:prstGeom prst="rect">
            <a:avLst/>
          </a:prstGeom>
        </p:spPr>
      </p:pic>
      <p:pic>
        <p:nvPicPr>
          <p:cNvPr id="19" name="Picture 18">
            <a:extLst>
              <a:ext uri="{FF2B5EF4-FFF2-40B4-BE49-F238E27FC236}">
                <a16:creationId xmlns:a16="http://schemas.microsoft.com/office/drawing/2014/main" id="{AB3ADCB2-C9DD-486D-8A64-D3DB863496EA}"/>
              </a:ext>
            </a:extLst>
          </p:cNvPr>
          <p:cNvPicPr>
            <a:picLocks noChangeAspect="1"/>
          </p:cNvPicPr>
          <p:nvPr/>
        </p:nvPicPr>
        <p:blipFill>
          <a:blip r:embed="rId4"/>
          <a:stretch>
            <a:fillRect/>
          </a:stretch>
        </p:blipFill>
        <p:spPr>
          <a:xfrm>
            <a:off x="1531166" y="3835225"/>
            <a:ext cx="6238816" cy="999422"/>
          </a:xfrm>
          <a:prstGeom prst="rect">
            <a:avLst/>
          </a:prstGeom>
        </p:spPr>
      </p:pic>
    </p:spTree>
    <p:extLst>
      <p:ext uri="{BB962C8B-B14F-4D97-AF65-F5344CB8AC3E}">
        <p14:creationId xmlns:p14="http://schemas.microsoft.com/office/powerpoint/2010/main" val="71948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847928" y="1313512"/>
            <a:ext cx="10515600" cy="4863452"/>
          </a:xfrm>
        </p:spPr>
        <p:txBody>
          <a:bodyPr/>
          <a:lstStyle/>
          <a:p>
            <a:pPr marL="0" indent="0">
              <a:buNone/>
            </a:pPr>
            <a:r>
              <a:rPr lang="en-US" b="1" dirty="0"/>
              <a:t> 2. </a:t>
            </a:r>
            <a:r>
              <a:rPr lang="en-US" b="1" dirty="0" err="1"/>
              <a:t>Các</a:t>
            </a:r>
            <a:r>
              <a:rPr lang="en-US" b="1" dirty="0"/>
              <a:t> </a:t>
            </a:r>
            <a:r>
              <a:rPr lang="en-US" b="1" dirty="0" err="1"/>
              <a:t>chế</a:t>
            </a:r>
            <a:r>
              <a:rPr lang="en-US" b="1" dirty="0"/>
              <a:t> </a:t>
            </a:r>
            <a:r>
              <a:rPr lang="en-US" b="1" dirty="0" err="1"/>
              <a:t>độ</a:t>
            </a:r>
            <a:r>
              <a:rPr lang="en-US" b="1" dirty="0"/>
              <a:t> </a:t>
            </a:r>
            <a:r>
              <a:rPr lang="en-US" b="1" dirty="0" err="1"/>
              <a:t>được</a:t>
            </a:r>
            <a:r>
              <a:rPr lang="en-US" b="1" dirty="0"/>
              <a:t> </a:t>
            </a:r>
            <a:r>
              <a:rPr lang="en-US" b="1" dirty="0" err="1"/>
              <a:t>sử</a:t>
            </a:r>
            <a:r>
              <a:rPr lang="en-US" b="1" dirty="0"/>
              <a:t> </a:t>
            </a:r>
            <a:r>
              <a:rPr lang="en-US" b="1" dirty="0" err="1"/>
              <a:t>dụng</a:t>
            </a:r>
            <a:r>
              <a:rPr lang="en-US" b="1" dirty="0"/>
              <a:t> </a:t>
            </a:r>
            <a:r>
              <a:rPr lang="en-US" b="1" dirty="0" err="1"/>
              <a:t>trong</a:t>
            </a:r>
            <a:r>
              <a:rPr lang="en-US" b="1" dirty="0"/>
              <a:t> </a:t>
            </a:r>
            <a:r>
              <a:rPr lang="en-US" b="1" dirty="0" err="1"/>
              <a:t>mô</a:t>
            </a:r>
            <a:r>
              <a:rPr lang="en-US" b="1" dirty="0"/>
              <a:t> </a:t>
            </a:r>
            <a:r>
              <a:rPr lang="en-US" b="1" dirty="0" err="1"/>
              <a:t>hình</a:t>
            </a:r>
            <a:endParaRPr lang="en-US" dirty="0"/>
          </a:p>
          <a:p>
            <a:pPr marL="457200" lvl="1" indent="0">
              <a:buNone/>
            </a:pPr>
            <a:r>
              <a:rPr lang="en-US" dirty="0"/>
              <a:t>2.2. </a:t>
            </a:r>
            <a:r>
              <a:rPr lang="en-US" dirty="0" err="1"/>
              <a:t>Chế</a:t>
            </a:r>
            <a:r>
              <a:rPr lang="en-US" dirty="0"/>
              <a:t> </a:t>
            </a:r>
            <a:r>
              <a:rPr lang="en-US" dirty="0" err="1"/>
              <a:t>độ</a:t>
            </a:r>
            <a:r>
              <a:rPr lang="en-US" dirty="0"/>
              <a:t> </a:t>
            </a:r>
            <a:r>
              <a:rPr lang="en-US" dirty="0" err="1"/>
              <a:t>tạo</a:t>
            </a:r>
            <a:r>
              <a:rPr lang="en-US" dirty="0"/>
              <a:t> </a:t>
            </a:r>
            <a:r>
              <a:rPr lang="en-US" dirty="0" err="1"/>
              <a:t>xung</a:t>
            </a:r>
            <a:r>
              <a:rPr lang="en-US" dirty="0"/>
              <a:t> Fast PWM (Timer ở </a:t>
            </a:r>
            <a:r>
              <a:rPr lang="en-US" dirty="0" err="1"/>
              <a:t>chế</a:t>
            </a:r>
            <a:r>
              <a:rPr lang="en-US" dirty="0"/>
              <a:t> </a:t>
            </a:r>
            <a:r>
              <a:rPr lang="en-US" dirty="0" err="1"/>
              <a:t>độ</a:t>
            </a:r>
            <a:r>
              <a:rPr lang="en-US" dirty="0"/>
              <a:t> Compare Mode)</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vi-VN"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18</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9" name="Picture 8">
            <a:extLst>
              <a:ext uri="{FF2B5EF4-FFF2-40B4-BE49-F238E27FC236}">
                <a16:creationId xmlns:a16="http://schemas.microsoft.com/office/drawing/2014/main" id="{BAA4C49F-97E7-4419-9CC3-1B447C9FDE9B}"/>
              </a:ext>
            </a:extLst>
          </p:cNvPr>
          <p:cNvPicPr>
            <a:picLocks noChangeAspect="1"/>
          </p:cNvPicPr>
          <p:nvPr/>
        </p:nvPicPr>
        <p:blipFill>
          <a:blip r:embed="rId2"/>
          <a:stretch>
            <a:fillRect/>
          </a:stretch>
        </p:blipFill>
        <p:spPr>
          <a:xfrm>
            <a:off x="2032980" y="2285022"/>
            <a:ext cx="8145496" cy="3981635"/>
          </a:xfrm>
          <a:prstGeom prst="rect">
            <a:avLst/>
          </a:prstGeom>
        </p:spPr>
      </p:pic>
      <p:sp>
        <p:nvSpPr>
          <p:cNvPr id="7" name="TextBox 6">
            <a:extLst>
              <a:ext uri="{FF2B5EF4-FFF2-40B4-BE49-F238E27FC236}">
                <a16:creationId xmlns:a16="http://schemas.microsoft.com/office/drawing/2014/main" id="{0247B000-410A-4292-B50B-6D83BBCA4973}"/>
              </a:ext>
            </a:extLst>
          </p:cNvPr>
          <p:cNvSpPr txBox="1"/>
          <p:nvPr/>
        </p:nvSpPr>
        <p:spPr>
          <a:xfrm>
            <a:off x="4113617" y="6356350"/>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15: Minh </a:t>
            </a:r>
            <a:r>
              <a:rPr lang="en-US" sz="1400" dirty="0" err="1">
                <a:latin typeface="Times New Roman" panose="02020603050405020304" pitchFamily="18" charset="0"/>
                <a:cs typeface="Times New Roman" panose="02020603050405020304" pitchFamily="18" charset="0"/>
              </a:rPr>
              <a:t>họa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chế</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a:t>
            </a:r>
            <a:r>
              <a:rPr lang="en-US" sz="1400" dirty="0">
                <a:latin typeface="Times New Roman" panose="02020603050405020304" pitchFamily="18" charset="0"/>
                <a:cs typeface="Times New Roman" panose="02020603050405020304" pitchFamily="18" charset="0"/>
              </a:rPr>
              <a:t> Fast PWM.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159456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847928" y="1313512"/>
            <a:ext cx="10515600" cy="4863452"/>
          </a:xfrm>
        </p:spPr>
        <p:txBody>
          <a:bodyPr/>
          <a:lstStyle/>
          <a:p>
            <a:pPr marL="0" indent="0">
              <a:buNone/>
            </a:pPr>
            <a:r>
              <a:rPr lang="en-US" b="1" dirty="0"/>
              <a:t> 2. </a:t>
            </a:r>
            <a:r>
              <a:rPr lang="en-US" b="1" dirty="0" err="1"/>
              <a:t>Các</a:t>
            </a:r>
            <a:r>
              <a:rPr lang="en-US" b="1" dirty="0"/>
              <a:t> </a:t>
            </a:r>
            <a:r>
              <a:rPr lang="en-US" b="1" dirty="0" err="1"/>
              <a:t>chế</a:t>
            </a:r>
            <a:r>
              <a:rPr lang="en-US" b="1" dirty="0"/>
              <a:t> </a:t>
            </a:r>
            <a:r>
              <a:rPr lang="en-US" b="1" dirty="0" err="1"/>
              <a:t>độ</a:t>
            </a:r>
            <a:r>
              <a:rPr lang="en-US" b="1" dirty="0"/>
              <a:t> </a:t>
            </a:r>
            <a:r>
              <a:rPr lang="en-US" b="1" dirty="0" err="1"/>
              <a:t>được</a:t>
            </a:r>
            <a:r>
              <a:rPr lang="en-US" b="1" dirty="0"/>
              <a:t> </a:t>
            </a:r>
            <a:r>
              <a:rPr lang="en-US" b="1" dirty="0" err="1"/>
              <a:t>sử</a:t>
            </a:r>
            <a:r>
              <a:rPr lang="en-US" b="1" dirty="0"/>
              <a:t> </a:t>
            </a:r>
            <a:r>
              <a:rPr lang="en-US" b="1" dirty="0" err="1"/>
              <a:t>dụng</a:t>
            </a:r>
            <a:r>
              <a:rPr lang="en-US" b="1" dirty="0"/>
              <a:t> </a:t>
            </a:r>
            <a:r>
              <a:rPr lang="en-US" b="1" dirty="0" err="1"/>
              <a:t>trong</a:t>
            </a:r>
            <a:r>
              <a:rPr lang="en-US" b="1" dirty="0"/>
              <a:t> </a:t>
            </a:r>
            <a:r>
              <a:rPr lang="en-US" b="1" dirty="0" err="1"/>
              <a:t>mô</a:t>
            </a:r>
            <a:r>
              <a:rPr lang="en-US" b="1" dirty="0"/>
              <a:t> </a:t>
            </a:r>
            <a:r>
              <a:rPr lang="en-US" b="1" dirty="0" err="1"/>
              <a:t>hình</a:t>
            </a:r>
            <a:endParaRPr lang="en-US" dirty="0"/>
          </a:p>
          <a:p>
            <a:pPr marL="457200" lvl="1" indent="0">
              <a:buNone/>
            </a:pPr>
            <a:r>
              <a:rPr lang="en-US" dirty="0"/>
              <a:t>2.3. Analog to Digital Converter - ADC</a:t>
            </a:r>
          </a:p>
          <a:p>
            <a:pPr marL="457200" lvl="1" indent="0">
              <a:buNone/>
            </a:pPr>
            <a:r>
              <a:rPr lang="en-US" dirty="0"/>
              <a:t>- </a:t>
            </a:r>
            <a:r>
              <a:rPr lang="en-US" dirty="0" err="1"/>
              <a:t>Sơ</a:t>
            </a:r>
            <a:r>
              <a:rPr lang="en-US" dirty="0"/>
              <a:t> </a:t>
            </a:r>
            <a:r>
              <a:rPr lang="en-US" dirty="0" err="1"/>
              <a:t>đồ</a:t>
            </a:r>
            <a:r>
              <a:rPr lang="en-US" dirty="0"/>
              <a:t> </a:t>
            </a:r>
            <a:r>
              <a:rPr lang="en-US" dirty="0" err="1"/>
              <a:t>khối</a:t>
            </a:r>
            <a:r>
              <a:rPr lang="en-US" dirty="0"/>
              <a:t> </a:t>
            </a:r>
            <a:r>
              <a:rPr lang="en-US" dirty="0" err="1"/>
              <a:t>của</a:t>
            </a:r>
            <a:r>
              <a:rPr lang="en-US" dirty="0"/>
              <a:t> ADC</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vi-VN"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19</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Picture 6">
            <a:extLst>
              <a:ext uri="{FF2B5EF4-FFF2-40B4-BE49-F238E27FC236}">
                <a16:creationId xmlns:a16="http://schemas.microsoft.com/office/drawing/2014/main" id="{4290225E-76CA-4090-AADE-2FF36F23DD0C}"/>
              </a:ext>
            </a:extLst>
          </p:cNvPr>
          <p:cNvPicPr>
            <a:picLocks noChangeAspect="1"/>
          </p:cNvPicPr>
          <p:nvPr/>
        </p:nvPicPr>
        <p:blipFill>
          <a:blip r:embed="rId2"/>
          <a:stretch>
            <a:fillRect/>
          </a:stretch>
        </p:blipFill>
        <p:spPr>
          <a:xfrm>
            <a:off x="6538786" y="1682403"/>
            <a:ext cx="4330320" cy="4794284"/>
          </a:xfrm>
          <a:prstGeom prst="rect">
            <a:avLst/>
          </a:prstGeom>
        </p:spPr>
      </p:pic>
      <p:sp>
        <p:nvSpPr>
          <p:cNvPr id="8" name="TextBox 7">
            <a:extLst>
              <a:ext uri="{FF2B5EF4-FFF2-40B4-BE49-F238E27FC236}">
                <a16:creationId xmlns:a16="http://schemas.microsoft.com/office/drawing/2014/main" id="{32AC19A8-D910-4358-9727-DFF64579C222}"/>
              </a:ext>
            </a:extLst>
          </p:cNvPr>
          <p:cNvSpPr txBox="1"/>
          <p:nvPr/>
        </p:nvSpPr>
        <p:spPr>
          <a:xfrm>
            <a:off x="6922805" y="6502184"/>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16: </a:t>
            </a:r>
            <a:r>
              <a:rPr lang="en-US" sz="1400" dirty="0" err="1">
                <a:latin typeface="Times New Roman" panose="02020603050405020304" pitchFamily="18" charset="0"/>
                <a:cs typeface="Times New Roman" panose="02020603050405020304" pitchFamily="18" charset="0"/>
              </a:rPr>
              <a:t>Sơ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đồ</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ADC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ATmega328p.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212654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F041-5CD9-4EAB-9F94-59A0F23C0E71}"/>
              </a:ext>
            </a:extLst>
          </p:cNvPr>
          <p:cNvSpPr>
            <a:spLocks noGrp="1"/>
          </p:cNvSpPr>
          <p:nvPr>
            <p:ph type="title"/>
          </p:nvPr>
        </p:nvSpPr>
        <p:spPr/>
        <p:txBody>
          <a:bodyPr>
            <a:normAutofit/>
          </a:bodyPr>
          <a:lstStyle/>
          <a:p>
            <a:r>
              <a:rPr lang="en-US" sz="5400" dirty="0" err="1"/>
              <a:t>Thành</a:t>
            </a:r>
            <a:r>
              <a:rPr lang="en-US" sz="5400" dirty="0"/>
              <a:t> </a:t>
            </a:r>
            <a:r>
              <a:rPr lang="en-US" sz="5400" dirty="0" err="1"/>
              <a:t>viên</a:t>
            </a:r>
            <a:r>
              <a:rPr lang="en-US" sz="5400" dirty="0"/>
              <a:t> </a:t>
            </a:r>
            <a:r>
              <a:rPr lang="en-US" sz="5400" dirty="0" err="1"/>
              <a:t>nhóm</a:t>
            </a:r>
            <a:endParaRPr lang="vi-VN" sz="5400" dirty="0"/>
          </a:p>
        </p:txBody>
      </p:sp>
      <p:sp>
        <p:nvSpPr>
          <p:cNvPr id="3" name="Content Placeholder 2">
            <a:extLst>
              <a:ext uri="{FF2B5EF4-FFF2-40B4-BE49-F238E27FC236}">
                <a16:creationId xmlns:a16="http://schemas.microsoft.com/office/drawing/2014/main" id="{86900CDB-5412-446D-A3B0-6E4A8628FF28}"/>
              </a:ext>
            </a:extLst>
          </p:cNvPr>
          <p:cNvSpPr>
            <a:spLocks noGrp="1"/>
          </p:cNvSpPr>
          <p:nvPr>
            <p:ph idx="1"/>
          </p:nvPr>
        </p:nvSpPr>
        <p:spPr/>
        <p:txBody>
          <a:bodyPr>
            <a:normAutofit/>
          </a:bodyPr>
          <a:lstStyle/>
          <a:p>
            <a:pPr marL="742950" marR="0" indent="-742950" algn="l" rtl="0" eaLnBrk="1" fontAlgn="auto" latinLnBrk="0" hangingPunct="1">
              <a:spcBef>
                <a:spcPts val="0"/>
              </a:spcBef>
              <a:spcAft>
                <a:spcPts val="0"/>
              </a:spcAft>
              <a:buFont typeface="+mj-lt"/>
              <a:buAutoNum type="arabicPeriod"/>
            </a:pPr>
            <a:r>
              <a:rPr lang="en-US" sz="3200" i="0" u="none" strike="noStrike" kern="1200" dirty="0">
                <a:solidFill>
                  <a:srgbClr val="000000"/>
                </a:solidFill>
                <a:effectLst/>
              </a:rPr>
              <a:t>Lê </a:t>
            </a:r>
            <a:r>
              <a:rPr lang="en-US" sz="3200" i="0" u="none" strike="noStrike" kern="1200" dirty="0" err="1">
                <a:solidFill>
                  <a:srgbClr val="000000"/>
                </a:solidFill>
                <a:effectLst/>
              </a:rPr>
              <a:t>Sơn</a:t>
            </a:r>
            <a:r>
              <a:rPr lang="en-US" sz="3200" i="0" u="none" strike="noStrike" kern="1200" dirty="0">
                <a:solidFill>
                  <a:srgbClr val="000000"/>
                </a:solidFill>
                <a:effectLst/>
              </a:rPr>
              <a:t> </a:t>
            </a:r>
            <a:r>
              <a:rPr lang="en-US" sz="3200" i="0" u="none" strike="noStrike" kern="1200" dirty="0" err="1">
                <a:solidFill>
                  <a:srgbClr val="000000"/>
                </a:solidFill>
                <a:effectLst/>
              </a:rPr>
              <a:t>Tùng</a:t>
            </a:r>
            <a:endParaRPr lang="vi-VN" sz="3200" i="0" u="none" strike="noStrike" dirty="0">
              <a:effectLst/>
            </a:endParaRPr>
          </a:p>
          <a:p>
            <a:pPr marL="742950" marR="0" indent="-742950" algn="l" rtl="0" eaLnBrk="1" fontAlgn="auto" latinLnBrk="0" hangingPunct="1">
              <a:spcBef>
                <a:spcPts val="0"/>
              </a:spcBef>
              <a:spcAft>
                <a:spcPts val="0"/>
              </a:spcAft>
              <a:buFont typeface="+mj-lt"/>
              <a:buAutoNum type="arabicPeriod"/>
            </a:pPr>
            <a:r>
              <a:rPr lang="en-US" sz="3200" i="0" u="none" strike="noStrike" kern="1200" dirty="0">
                <a:solidFill>
                  <a:srgbClr val="000000"/>
                </a:solidFill>
                <a:effectLst/>
              </a:rPr>
              <a:t>Lê </a:t>
            </a:r>
            <a:r>
              <a:rPr lang="en-US" sz="3200" i="0" u="none" strike="noStrike" kern="1200" dirty="0" err="1">
                <a:solidFill>
                  <a:srgbClr val="000000"/>
                </a:solidFill>
                <a:effectLst/>
              </a:rPr>
              <a:t>Trung</a:t>
            </a:r>
            <a:r>
              <a:rPr lang="en-US" sz="3200" i="0" u="none" strike="noStrike" kern="1200" dirty="0">
                <a:solidFill>
                  <a:srgbClr val="000000"/>
                </a:solidFill>
                <a:effectLst/>
              </a:rPr>
              <a:t> </a:t>
            </a:r>
            <a:r>
              <a:rPr lang="en-US" sz="3200" i="0" u="none" strike="noStrike" kern="1200" dirty="0" err="1">
                <a:solidFill>
                  <a:srgbClr val="000000"/>
                </a:solidFill>
                <a:effectLst/>
              </a:rPr>
              <a:t>Kiên</a:t>
            </a:r>
            <a:endParaRPr lang="vi-VN" sz="3200" i="0" u="none" strike="noStrike" dirty="0">
              <a:effectLst/>
            </a:endParaRPr>
          </a:p>
          <a:p>
            <a:pPr marL="514350" indent="-742950" algn="l" rtl="0" eaLnBrk="1" fontAlgn="t" latinLnBrk="0" hangingPunct="1">
              <a:spcBef>
                <a:spcPts val="0"/>
              </a:spcBef>
              <a:spcAft>
                <a:spcPts val="0"/>
              </a:spcAft>
              <a:buFont typeface="+mj-lt"/>
              <a:buAutoNum type="arabicPeriod"/>
            </a:pPr>
            <a:r>
              <a:rPr lang="en-US" sz="3200" i="0" u="none" strike="noStrike" kern="1200" dirty="0" err="1">
                <a:solidFill>
                  <a:srgbClr val="000000"/>
                </a:solidFill>
                <a:effectLst/>
              </a:rPr>
              <a:t>Ngô</a:t>
            </a:r>
            <a:r>
              <a:rPr lang="en-US" sz="3200" i="0" u="none" strike="noStrike" kern="1200" dirty="0">
                <a:solidFill>
                  <a:srgbClr val="000000"/>
                </a:solidFill>
                <a:effectLst/>
              </a:rPr>
              <a:t> </a:t>
            </a:r>
            <a:r>
              <a:rPr lang="en-US" sz="3200" i="0" u="none" strike="noStrike" kern="1200" dirty="0" err="1">
                <a:solidFill>
                  <a:srgbClr val="000000"/>
                </a:solidFill>
                <a:effectLst/>
              </a:rPr>
              <a:t>Hoài</a:t>
            </a:r>
            <a:r>
              <a:rPr lang="en-US" sz="3200" i="0" u="none" strike="noStrike" kern="1200" dirty="0">
                <a:solidFill>
                  <a:srgbClr val="000000"/>
                </a:solidFill>
                <a:effectLst/>
              </a:rPr>
              <a:t> Nam</a:t>
            </a:r>
            <a:endParaRPr lang="vi-VN" sz="3200" i="0" u="none" strike="noStrike" dirty="0">
              <a:effectLst/>
            </a:endParaRPr>
          </a:p>
          <a:p>
            <a:pPr marL="514350" indent="-742950" algn="l" rtl="0" eaLnBrk="1" fontAlgn="t" latinLnBrk="0" hangingPunct="1">
              <a:spcBef>
                <a:spcPts val="0"/>
              </a:spcBef>
              <a:spcAft>
                <a:spcPts val="0"/>
              </a:spcAft>
              <a:buFont typeface="+mj-lt"/>
              <a:buAutoNum type="arabicPeriod"/>
            </a:pPr>
            <a:r>
              <a:rPr lang="en-US" sz="3200" i="0" u="none" strike="noStrike" kern="1200" dirty="0" err="1">
                <a:solidFill>
                  <a:srgbClr val="000000"/>
                </a:solidFill>
                <a:effectLst/>
              </a:rPr>
              <a:t>Từ</a:t>
            </a:r>
            <a:r>
              <a:rPr lang="en-US" sz="3200" i="0" u="none" strike="noStrike" kern="1200" dirty="0">
                <a:solidFill>
                  <a:srgbClr val="000000"/>
                </a:solidFill>
                <a:effectLst/>
              </a:rPr>
              <a:t> </a:t>
            </a:r>
            <a:r>
              <a:rPr lang="en-US" sz="3200" i="0" u="none" strike="noStrike" kern="1200" dirty="0" err="1">
                <a:solidFill>
                  <a:srgbClr val="000000"/>
                </a:solidFill>
                <a:effectLst/>
              </a:rPr>
              <a:t>Văn</a:t>
            </a:r>
            <a:r>
              <a:rPr lang="en-US" sz="3200" i="0" u="none" strike="noStrike" kern="1200" dirty="0">
                <a:solidFill>
                  <a:srgbClr val="000000"/>
                </a:solidFill>
                <a:effectLst/>
              </a:rPr>
              <a:t> </a:t>
            </a:r>
            <a:r>
              <a:rPr lang="en-US" sz="3200" i="0" u="none" strike="noStrike" kern="1200" dirty="0" err="1">
                <a:solidFill>
                  <a:srgbClr val="000000"/>
                </a:solidFill>
                <a:effectLst/>
              </a:rPr>
              <a:t>Hoài</a:t>
            </a:r>
            <a:r>
              <a:rPr lang="en-US" sz="3200" i="0" u="none" strike="noStrike" kern="1200" dirty="0">
                <a:solidFill>
                  <a:srgbClr val="000000"/>
                </a:solidFill>
                <a:effectLst/>
              </a:rPr>
              <a:t> Nam</a:t>
            </a:r>
            <a:endParaRPr lang="vi-VN" sz="3200" i="0" u="none" strike="noStrike" dirty="0">
              <a:effectLst/>
            </a:endParaRPr>
          </a:p>
          <a:p>
            <a:pPr marL="514350" indent="-742950" algn="l" rtl="0" eaLnBrk="1" fontAlgn="t" latinLnBrk="0" hangingPunct="1">
              <a:spcBef>
                <a:spcPts val="0"/>
              </a:spcBef>
              <a:spcAft>
                <a:spcPts val="0"/>
              </a:spcAft>
              <a:buFont typeface="+mj-lt"/>
              <a:buAutoNum type="arabicPeriod"/>
            </a:pPr>
            <a:r>
              <a:rPr lang="en-US" sz="3200" i="0" u="none" strike="noStrike" kern="1200" dirty="0" err="1">
                <a:solidFill>
                  <a:srgbClr val="000000"/>
                </a:solidFill>
                <a:effectLst/>
              </a:rPr>
              <a:t>Phạm</a:t>
            </a:r>
            <a:r>
              <a:rPr lang="en-US" sz="3200" i="0" u="none" strike="noStrike" kern="1200" dirty="0">
                <a:solidFill>
                  <a:srgbClr val="000000"/>
                </a:solidFill>
                <a:effectLst/>
              </a:rPr>
              <a:t> Thu </a:t>
            </a:r>
            <a:r>
              <a:rPr lang="en-US" sz="3200" i="0" u="none" strike="noStrike" kern="1200" dirty="0" err="1">
                <a:solidFill>
                  <a:srgbClr val="000000"/>
                </a:solidFill>
                <a:effectLst/>
              </a:rPr>
              <a:t>Thủy</a:t>
            </a:r>
            <a:endParaRPr lang="en-US" sz="3200" i="0" u="none" strike="noStrike" kern="1200" dirty="0">
              <a:solidFill>
                <a:srgbClr val="000000"/>
              </a:solidFill>
              <a:effectLst/>
            </a:endParaRPr>
          </a:p>
          <a:p>
            <a:pPr marL="514350" indent="-742950" algn="l" rtl="0" eaLnBrk="1" fontAlgn="t" latinLnBrk="0" hangingPunct="1">
              <a:spcBef>
                <a:spcPts val="0"/>
              </a:spcBef>
              <a:spcAft>
                <a:spcPts val="0"/>
              </a:spcAft>
              <a:buFont typeface="+mj-lt"/>
              <a:buAutoNum type="arabicPeriod"/>
            </a:pPr>
            <a:r>
              <a:rPr lang="en-US" sz="3200" dirty="0" err="1">
                <a:solidFill>
                  <a:srgbClr val="000000"/>
                </a:solidFill>
              </a:rPr>
              <a:t>Nguyễn</a:t>
            </a:r>
            <a:r>
              <a:rPr lang="en-US" sz="3200" dirty="0">
                <a:solidFill>
                  <a:srgbClr val="000000"/>
                </a:solidFill>
              </a:rPr>
              <a:t> Phan </a:t>
            </a:r>
            <a:r>
              <a:rPr lang="en-US" sz="3200" dirty="0" err="1">
                <a:solidFill>
                  <a:srgbClr val="000000"/>
                </a:solidFill>
              </a:rPr>
              <a:t>Ngọc</a:t>
            </a:r>
            <a:r>
              <a:rPr lang="en-US" sz="3200" dirty="0">
                <a:solidFill>
                  <a:srgbClr val="000000"/>
                </a:solidFill>
              </a:rPr>
              <a:t> Anh</a:t>
            </a:r>
          </a:p>
          <a:p>
            <a:pPr marL="514350" indent="-742950" algn="l" rtl="0" eaLnBrk="1" fontAlgn="t" latinLnBrk="0" hangingPunct="1">
              <a:spcBef>
                <a:spcPts val="0"/>
              </a:spcBef>
              <a:spcAft>
                <a:spcPts val="0"/>
              </a:spcAft>
              <a:buFont typeface="+mj-lt"/>
              <a:buAutoNum type="arabicPeriod"/>
            </a:pPr>
            <a:r>
              <a:rPr lang="en-US" sz="3200" i="0" u="none" strike="noStrike" dirty="0" err="1">
                <a:solidFill>
                  <a:srgbClr val="000000"/>
                </a:solidFill>
                <a:effectLst/>
              </a:rPr>
              <a:t>Trần</a:t>
            </a:r>
            <a:r>
              <a:rPr lang="en-US" sz="3200" i="0" u="none" strike="noStrike" dirty="0">
                <a:solidFill>
                  <a:srgbClr val="000000"/>
                </a:solidFill>
                <a:effectLst/>
              </a:rPr>
              <a:t> </a:t>
            </a:r>
            <a:r>
              <a:rPr lang="en-US" sz="3200" i="0" u="none" strike="noStrike" dirty="0" err="1">
                <a:solidFill>
                  <a:srgbClr val="000000"/>
                </a:solidFill>
                <a:effectLst/>
              </a:rPr>
              <a:t>Tuấn</a:t>
            </a:r>
            <a:r>
              <a:rPr lang="en-US" sz="3200" i="0" u="none" strike="noStrike" dirty="0">
                <a:solidFill>
                  <a:srgbClr val="000000"/>
                </a:solidFill>
                <a:effectLst/>
              </a:rPr>
              <a:t> </a:t>
            </a:r>
            <a:r>
              <a:rPr lang="en-US" sz="3200" i="0" u="none" strike="noStrike" dirty="0" err="1">
                <a:solidFill>
                  <a:srgbClr val="000000"/>
                </a:solidFill>
                <a:effectLst/>
              </a:rPr>
              <a:t>Phong</a:t>
            </a:r>
            <a:endParaRPr lang="vi-VN" sz="3200" i="0" u="none" strike="noStrike" dirty="0">
              <a:effectLst/>
            </a:endParaRPr>
          </a:p>
        </p:txBody>
      </p:sp>
      <p:sp>
        <p:nvSpPr>
          <p:cNvPr id="4" name="Slide Number Placeholder 3">
            <a:extLst>
              <a:ext uri="{FF2B5EF4-FFF2-40B4-BE49-F238E27FC236}">
                <a16:creationId xmlns:a16="http://schemas.microsoft.com/office/drawing/2014/main" id="{3428DF87-765E-45F8-9D55-0323F161ED9B}"/>
              </a:ext>
            </a:extLst>
          </p:cNvPr>
          <p:cNvSpPr>
            <a:spLocks noGrp="1"/>
          </p:cNvSpPr>
          <p:nvPr>
            <p:ph type="sldNum" sz="quarter" idx="12"/>
          </p:nvPr>
        </p:nvSpPr>
        <p:spPr/>
        <p:txBody>
          <a:bodyPr/>
          <a:lstStyle/>
          <a:p>
            <a:fld id="{121386B0-7E77-40AD-AA58-60B16DCCBC12}" type="slidenum">
              <a:rPr lang="vi-VN" smtClean="0"/>
              <a:t>2</a:t>
            </a:fld>
            <a:endParaRPr lang="vi-VN"/>
          </a:p>
        </p:txBody>
      </p:sp>
    </p:spTree>
    <p:extLst>
      <p:ext uri="{BB962C8B-B14F-4D97-AF65-F5344CB8AC3E}">
        <p14:creationId xmlns:p14="http://schemas.microsoft.com/office/powerpoint/2010/main" val="404798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847928" y="1313512"/>
            <a:ext cx="10515600" cy="4863452"/>
          </a:xfrm>
        </p:spPr>
        <p:txBody>
          <a:bodyPr/>
          <a:lstStyle/>
          <a:p>
            <a:pPr marL="0" indent="0">
              <a:buNone/>
            </a:pPr>
            <a:r>
              <a:rPr lang="en-US" b="1" dirty="0"/>
              <a:t> 2. </a:t>
            </a:r>
            <a:r>
              <a:rPr lang="en-US" b="1" dirty="0" err="1"/>
              <a:t>Các</a:t>
            </a:r>
            <a:r>
              <a:rPr lang="en-US" b="1" dirty="0"/>
              <a:t> </a:t>
            </a:r>
            <a:r>
              <a:rPr lang="en-US" b="1" dirty="0" err="1"/>
              <a:t>chế</a:t>
            </a:r>
            <a:r>
              <a:rPr lang="en-US" b="1" dirty="0"/>
              <a:t> </a:t>
            </a:r>
            <a:r>
              <a:rPr lang="en-US" b="1" dirty="0" err="1"/>
              <a:t>độ</a:t>
            </a:r>
            <a:r>
              <a:rPr lang="en-US" b="1" dirty="0"/>
              <a:t> </a:t>
            </a:r>
            <a:r>
              <a:rPr lang="en-US" b="1" dirty="0" err="1"/>
              <a:t>được</a:t>
            </a:r>
            <a:r>
              <a:rPr lang="en-US" b="1" dirty="0"/>
              <a:t> </a:t>
            </a:r>
            <a:r>
              <a:rPr lang="en-US" b="1" dirty="0" err="1"/>
              <a:t>sử</a:t>
            </a:r>
            <a:r>
              <a:rPr lang="en-US" b="1" dirty="0"/>
              <a:t> </a:t>
            </a:r>
            <a:r>
              <a:rPr lang="en-US" b="1" dirty="0" err="1"/>
              <a:t>dụng</a:t>
            </a:r>
            <a:r>
              <a:rPr lang="en-US" b="1" dirty="0"/>
              <a:t> </a:t>
            </a:r>
            <a:r>
              <a:rPr lang="en-US" b="1" dirty="0" err="1"/>
              <a:t>trong</a:t>
            </a:r>
            <a:r>
              <a:rPr lang="en-US" b="1" dirty="0"/>
              <a:t> </a:t>
            </a:r>
            <a:r>
              <a:rPr lang="en-US" b="1" dirty="0" err="1"/>
              <a:t>mô</a:t>
            </a:r>
            <a:r>
              <a:rPr lang="en-US" b="1" dirty="0"/>
              <a:t> </a:t>
            </a:r>
            <a:r>
              <a:rPr lang="en-US" b="1" dirty="0" err="1"/>
              <a:t>hình</a:t>
            </a:r>
            <a:endParaRPr lang="en-US" dirty="0"/>
          </a:p>
          <a:p>
            <a:pPr marL="457200" lvl="1" indent="0">
              <a:buNone/>
            </a:pPr>
            <a:r>
              <a:rPr lang="en-US" dirty="0"/>
              <a:t>2.4. Giao </a:t>
            </a:r>
            <a:r>
              <a:rPr lang="en-US" dirty="0" err="1"/>
              <a:t>tiếp</a:t>
            </a:r>
            <a:r>
              <a:rPr lang="en-US" dirty="0"/>
              <a:t> TWI </a:t>
            </a:r>
          </a:p>
          <a:p>
            <a:pPr marL="457200" lvl="1" indent="0">
              <a:buNone/>
            </a:pPr>
            <a:r>
              <a:rPr lang="en-US" dirty="0"/>
              <a:t>- </a:t>
            </a:r>
            <a:r>
              <a:rPr lang="en-US" dirty="0" err="1"/>
              <a:t>Cấu</a:t>
            </a:r>
            <a:r>
              <a:rPr lang="en-US" dirty="0"/>
              <a:t> </a:t>
            </a:r>
            <a:r>
              <a:rPr lang="en-US" dirty="0" err="1"/>
              <a:t>tạo</a:t>
            </a:r>
            <a:r>
              <a:rPr lang="en-US" dirty="0"/>
              <a:t> </a:t>
            </a:r>
            <a:r>
              <a:rPr lang="en-US" dirty="0" err="1"/>
              <a:t>khối</a:t>
            </a:r>
            <a:r>
              <a:rPr lang="en-US" dirty="0"/>
              <a:t> TWI </a:t>
            </a:r>
            <a:r>
              <a:rPr lang="en-US" dirty="0" err="1"/>
              <a:t>trong</a:t>
            </a:r>
            <a:r>
              <a:rPr lang="en-US" dirty="0"/>
              <a:t> AVR</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vi-VN"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20</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8" name="Picture 7">
            <a:extLst>
              <a:ext uri="{FF2B5EF4-FFF2-40B4-BE49-F238E27FC236}">
                <a16:creationId xmlns:a16="http://schemas.microsoft.com/office/drawing/2014/main" id="{78E29375-DA43-431F-AF82-61059B7DBF2A}"/>
              </a:ext>
            </a:extLst>
          </p:cNvPr>
          <p:cNvPicPr>
            <a:picLocks noChangeAspect="1"/>
          </p:cNvPicPr>
          <p:nvPr/>
        </p:nvPicPr>
        <p:blipFill>
          <a:blip r:embed="rId2"/>
          <a:stretch>
            <a:fillRect/>
          </a:stretch>
        </p:blipFill>
        <p:spPr>
          <a:xfrm>
            <a:off x="5520964" y="2215054"/>
            <a:ext cx="4958499" cy="4323858"/>
          </a:xfrm>
          <a:prstGeom prst="rect">
            <a:avLst/>
          </a:prstGeom>
        </p:spPr>
      </p:pic>
      <p:sp>
        <p:nvSpPr>
          <p:cNvPr id="7" name="TextBox 6">
            <a:extLst>
              <a:ext uri="{FF2B5EF4-FFF2-40B4-BE49-F238E27FC236}">
                <a16:creationId xmlns:a16="http://schemas.microsoft.com/office/drawing/2014/main" id="{A0917362-0843-4535-B080-DCB9957F2439}"/>
              </a:ext>
            </a:extLst>
          </p:cNvPr>
          <p:cNvSpPr txBox="1"/>
          <p:nvPr/>
        </p:nvSpPr>
        <p:spPr>
          <a:xfrm>
            <a:off x="6096000" y="6518389"/>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17: </a:t>
            </a:r>
            <a:r>
              <a:rPr lang="en-US" sz="1400" dirty="0" err="1">
                <a:latin typeface="Times New Roman" panose="02020603050405020304" pitchFamily="18" charset="0"/>
                <a:cs typeface="Times New Roman" panose="02020603050405020304" pitchFamily="18" charset="0"/>
              </a:rPr>
              <a:t>Cấu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tạo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khối</a:t>
            </a:r>
            <a:r>
              <a:rPr lang="en-US" sz="1400" dirty="0">
                <a:latin typeface="Times New Roman" panose="02020603050405020304" pitchFamily="18" charset="0"/>
                <a:cs typeface="Times New Roman" panose="02020603050405020304" pitchFamily="18" charset="0"/>
              </a:rPr>
              <a:t> TWI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ATmega328p.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3512678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847928" y="1313512"/>
            <a:ext cx="10515600" cy="4863452"/>
          </a:xfrm>
        </p:spPr>
        <p:txBody>
          <a:bodyPr/>
          <a:lstStyle/>
          <a:p>
            <a:pPr marL="0" indent="0">
              <a:buNone/>
            </a:pPr>
            <a:r>
              <a:rPr lang="en-US" b="1" dirty="0"/>
              <a:t> 2. </a:t>
            </a:r>
            <a:r>
              <a:rPr lang="en-US" b="1" dirty="0" err="1"/>
              <a:t>Các</a:t>
            </a:r>
            <a:r>
              <a:rPr lang="en-US" b="1" dirty="0"/>
              <a:t> </a:t>
            </a:r>
            <a:r>
              <a:rPr lang="en-US" b="1" dirty="0" err="1"/>
              <a:t>chế</a:t>
            </a:r>
            <a:r>
              <a:rPr lang="en-US" b="1" dirty="0"/>
              <a:t> </a:t>
            </a:r>
            <a:r>
              <a:rPr lang="en-US" b="1" dirty="0" err="1"/>
              <a:t>độ</a:t>
            </a:r>
            <a:r>
              <a:rPr lang="en-US" b="1" dirty="0"/>
              <a:t> </a:t>
            </a:r>
            <a:r>
              <a:rPr lang="en-US" b="1" dirty="0" err="1"/>
              <a:t>được</a:t>
            </a:r>
            <a:r>
              <a:rPr lang="en-US" b="1" dirty="0"/>
              <a:t> </a:t>
            </a:r>
            <a:r>
              <a:rPr lang="en-US" b="1" dirty="0" err="1"/>
              <a:t>sử</a:t>
            </a:r>
            <a:r>
              <a:rPr lang="en-US" b="1" dirty="0"/>
              <a:t> </a:t>
            </a:r>
            <a:r>
              <a:rPr lang="en-US" b="1" dirty="0" err="1"/>
              <a:t>dụng</a:t>
            </a:r>
            <a:r>
              <a:rPr lang="en-US" b="1" dirty="0"/>
              <a:t> </a:t>
            </a:r>
            <a:r>
              <a:rPr lang="en-US" b="1" dirty="0" err="1"/>
              <a:t>trong</a:t>
            </a:r>
            <a:r>
              <a:rPr lang="en-US" b="1" dirty="0"/>
              <a:t> </a:t>
            </a:r>
            <a:r>
              <a:rPr lang="en-US" b="1" dirty="0" err="1"/>
              <a:t>mô</a:t>
            </a:r>
            <a:r>
              <a:rPr lang="en-US" b="1" dirty="0"/>
              <a:t> </a:t>
            </a:r>
            <a:r>
              <a:rPr lang="en-US" b="1" dirty="0" err="1"/>
              <a:t>hình</a:t>
            </a:r>
            <a:endParaRPr lang="en-US" dirty="0"/>
          </a:p>
          <a:p>
            <a:pPr marL="457200" lvl="1" indent="0">
              <a:buNone/>
            </a:pPr>
            <a:r>
              <a:rPr lang="en-US" dirty="0"/>
              <a:t>2.5. Giao </a:t>
            </a:r>
            <a:r>
              <a:rPr lang="en-US" dirty="0" err="1"/>
              <a:t>tiếp</a:t>
            </a:r>
            <a:r>
              <a:rPr lang="en-US" dirty="0"/>
              <a:t> USART</a:t>
            </a:r>
          </a:p>
          <a:p>
            <a:pPr marL="457200" lvl="1" indent="0">
              <a:buNone/>
            </a:pPr>
            <a:r>
              <a:rPr lang="en-US" dirty="0"/>
              <a:t>- </a:t>
            </a:r>
            <a:r>
              <a:rPr lang="en-US" dirty="0" err="1"/>
              <a:t>Cấu</a:t>
            </a:r>
            <a:r>
              <a:rPr lang="en-US" dirty="0"/>
              <a:t> </a:t>
            </a:r>
            <a:r>
              <a:rPr lang="en-US" dirty="0" err="1"/>
              <a:t>tạo</a:t>
            </a:r>
            <a:r>
              <a:rPr lang="en-US" dirty="0"/>
              <a:t> </a:t>
            </a:r>
            <a:r>
              <a:rPr lang="en-US" dirty="0" err="1"/>
              <a:t>khối</a:t>
            </a:r>
            <a:r>
              <a:rPr lang="en-US" dirty="0"/>
              <a:t> USART </a:t>
            </a:r>
            <a:r>
              <a:rPr lang="en-US" dirty="0" err="1"/>
              <a:t>trong</a:t>
            </a:r>
            <a:r>
              <a:rPr lang="en-US" dirty="0"/>
              <a:t> AVR</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vi-VN"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21</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Picture 6">
            <a:extLst>
              <a:ext uri="{FF2B5EF4-FFF2-40B4-BE49-F238E27FC236}">
                <a16:creationId xmlns:a16="http://schemas.microsoft.com/office/drawing/2014/main" id="{FFB147C2-3C4C-4442-B27F-73A2120E0E3E}"/>
              </a:ext>
            </a:extLst>
          </p:cNvPr>
          <p:cNvPicPr>
            <a:picLocks noChangeAspect="1"/>
          </p:cNvPicPr>
          <p:nvPr/>
        </p:nvPicPr>
        <p:blipFill>
          <a:blip r:embed="rId2"/>
          <a:stretch>
            <a:fillRect/>
          </a:stretch>
        </p:blipFill>
        <p:spPr>
          <a:xfrm>
            <a:off x="6020585" y="1791862"/>
            <a:ext cx="4544858" cy="4971606"/>
          </a:xfrm>
          <a:prstGeom prst="rect">
            <a:avLst/>
          </a:prstGeom>
        </p:spPr>
      </p:pic>
      <p:sp>
        <p:nvSpPr>
          <p:cNvPr id="8" name="TextBox 7">
            <a:extLst>
              <a:ext uri="{FF2B5EF4-FFF2-40B4-BE49-F238E27FC236}">
                <a16:creationId xmlns:a16="http://schemas.microsoft.com/office/drawing/2014/main" id="{A187ECF7-0F2C-4DC7-A85F-2381648EE968}"/>
              </a:ext>
            </a:extLst>
          </p:cNvPr>
          <p:cNvSpPr txBox="1"/>
          <p:nvPr/>
        </p:nvSpPr>
        <p:spPr>
          <a:xfrm>
            <a:off x="6576767" y="6567586"/>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18: </a:t>
            </a:r>
            <a:r>
              <a:rPr lang="en-US" sz="1400" dirty="0" err="1">
                <a:latin typeface="Times New Roman" panose="02020603050405020304" pitchFamily="18" charset="0"/>
                <a:cs typeface="Times New Roman" panose="02020603050405020304" pitchFamily="18" charset="0"/>
              </a:rPr>
              <a:t>Cấu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tạo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khối</a:t>
            </a:r>
            <a:r>
              <a:rPr lang="en-US" sz="1400" dirty="0">
                <a:latin typeface="Times New Roman" panose="02020603050405020304" pitchFamily="18" charset="0"/>
                <a:cs typeface="Times New Roman" panose="02020603050405020304" pitchFamily="18" charset="0"/>
              </a:rPr>
              <a:t> USART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ATmega328p.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365374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847928" y="1313512"/>
            <a:ext cx="10515600" cy="4863452"/>
          </a:xfrm>
        </p:spPr>
        <p:txBody>
          <a:bodyPr/>
          <a:lstStyle/>
          <a:p>
            <a:pPr marL="0" indent="0">
              <a:buNone/>
            </a:pPr>
            <a:r>
              <a:rPr lang="en-US" b="1" dirty="0"/>
              <a:t> 3. </a:t>
            </a:r>
            <a:r>
              <a:rPr lang="en-US" b="1" dirty="0" err="1"/>
              <a:t>Sử</a:t>
            </a:r>
            <a:r>
              <a:rPr lang="en-US" b="1" dirty="0"/>
              <a:t> </a:t>
            </a:r>
            <a:r>
              <a:rPr lang="en-US" b="1" dirty="0" err="1"/>
              <a:t>dụng</a:t>
            </a:r>
            <a:r>
              <a:rPr lang="en-US" b="1" dirty="0"/>
              <a:t> </a:t>
            </a:r>
            <a:r>
              <a:rPr lang="en-US" b="1" dirty="0" err="1"/>
              <a:t>ngắt</a:t>
            </a:r>
            <a:r>
              <a:rPr lang="en-US" b="1" dirty="0"/>
              <a:t> </a:t>
            </a:r>
            <a:r>
              <a:rPr lang="en-US" b="1" dirty="0" err="1"/>
              <a:t>ngoài</a:t>
            </a:r>
            <a:r>
              <a:rPr lang="en-US" b="1" dirty="0"/>
              <a:t> </a:t>
            </a:r>
            <a:r>
              <a:rPr lang="en-US" b="1" dirty="0" err="1"/>
              <a:t>cho</a:t>
            </a:r>
            <a:r>
              <a:rPr lang="en-US" b="1" dirty="0"/>
              <a:t> Encoder</a:t>
            </a: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vi-VN"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22</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6" name="Picture 15">
            <a:extLst>
              <a:ext uri="{FF2B5EF4-FFF2-40B4-BE49-F238E27FC236}">
                <a16:creationId xmlns:a16="http://schemas.microsoft.com/office/drawing/2014/main" id="{A1DD7515-A32C-4CCB-A847-CF92897C5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1385" y="2140520"/>
            <a:ext cx="6055748" cy="3403968"/>
          </a:xfrm>
          <a:prstGeom prst="rect">
            <a:avLst/>
          </a:prstGeom>
        </p:spPr>
      </p:pic>
      <p:pic>
        <p:nvPicPr>
          <p:cNvPr id="18" name="Picture 17">
            <a:extLst>
              <a:ext uri="{FF2B5EF4-FFF2-40B4-BE49-F238E27FC236}">
                <a16:creationId xmlns:a16="http://schemas.microsoft.com/office/drawing/2014/main" id="{ECA11B7F-011A-4B9D-A385-7C74ED7CEAFC}"/>
              </a:ext>
            </a:extLst>
          </p:cNvPr>
          <p:cNvPicPr>
            <a:picLocks noChangeAspect="1"/>
          </p:cNvPicPr>
          <p:nvPr/>
        </p:nvPicPr>
        <p:blipFill>
          <a:blip r:embed="rId3"/>
          <a:stretch>
            <a:fillRect/>
          </a:stretch>
        </p:blipFill>
        <p:spPr>
          <a:xfrm>
            <a:off x="1303393" y="2452046"/>
            <a:ext cx="2938615" cy="2938615"/>
          </a:xfrm>
          <a:prstGeom prst="rect">
            <a:avLst/>
          </a:prstGeom>
        </p:spPr>
      </p:pic>
      <p:sp>
        <p:nvSpPr>
          <p:cNvPr id="20" name="TextBox 19">
            <a:extLst>
              <a:ext uri="{FF2B5EF4-FFF2-40B4-BE49-F238E27FC236}">
                <a16:creationId xmlns:a16="http://schemas.microsoft.com/office/drawing/2014/main" id="{09CD479C-D1B6-4E8E-9D70-6291D58403FD}"/>
              </a:ext>
            </a:extLst>
          </p:cNvPr>
          <p:cNvSpPr txBox="1"/>
          <p:nvPr/>
        </p:nvSpPr>
        <p:spPr>
          <a:xfrm>
            <a:off x="3621371" y="5910539"/>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19: </a:t>
            </a:r>
            <a:r>
              <a:rPr lang="en-US" sz="1400" dirty="0" err="1">
                <a:latin typeface="Times New Roman" panose="02020603050405020304" pitchFamily="18" charset="0"/>
                <a:cs typeface="Times New Roman" panose="02020603050405020304" pitchFamily="18" charset="0"/>
              </a:rPr>
              <a:t>Sử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ngắt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ngoài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định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chiều</a:t>
            </a:r>
            <a:r>
              <a:rPr lang="en-US" sz="1400" dirty="0">
                <a:latin typeface="Times New Roman" panose="02020603050405020304" pitchFamily="18" charset="0"/>
                <a:cs typeface="Times New Roman" panose="02020603050405020304" pitchFamily="18" charset="0"/>
              </a:rPr>
              <a:t> quay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Encoder</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3986926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847928" y="1313512"/>
            <a:ext cx="10515600" cy="4863452"/>
          </a:xfrm>
        </p:spPr>
        <p:txBody>
          <a:bodyPr/>
          <a:lstStyle/>
          <a:p>
            <a:pPr marL="0" indent="0">
              <a:buNone/>
            </a:pPr>
            <a:r>
              <a:rPr lang="en-US" b="1" dirty="0"/>
              <a:t> 4. </a:t>
            </a:r>
            <a:r>
              <a:rPr lang="en-US" b="1" dirty="0" err="1"/>
              <a:t>Điều</a:t>
            </a:r>
            <a:r>
              <a:rPr lang="en-US" b="1" dirty="0"/>
              <a:t> </a:t>
            </a:r>
            <a:r>
              <a:rPr lang="en-US" b="1" dirty="0" err="1"/>
              <a:t>khiển</a:t>
            </a:r>
            <a:r>
              <a:rPr lang="en-US" b="1" dirty="0"/>
              <a:t> </a:t>
            </a:r>
            <a:r>
              <a:rPr lang="en-US" b="1" dirty="0" err="1"/>
              <a:t>tốc</a:t>
            </a:r>
            <a:r>
              <a:rPr lang="en-US" b="1" dirty="0"/>
              <a:t> </a:t>
            </a:r>
            <a:r>
              <a:rPr lang="en-US" b="1" dirty="0" err="1"/>
              <a:t>độ</a:t>
            </a:r>
            <a:r>
              <a:rPr lang="en-US" b="1" dirty="0"/>
              <a:t> </a:t>
            </a:r>
            <a:r>
              <a:rPr lang="en-US" b="1" dirty="0" err="1"/>
              <a:t>và</a:t>
            </a:r>
            <a:r>
              <a:rPr lang="en-US" b="1" dirty="0"/>
              <a:t> </a:t>
            </a:r>
            <a:r>
              <a:rPr lang="en-US" b="1" dirty="0" err="1"/>
              <a:t>chiều</a:t>
            </a:r>
            <a:r>
              <a:rPr lang="en-US" b="1" dirty="0"/>
              <a:t> quay </a:t>
            </a:r>
            <a:r>
              <a:rPr lang="en-US" b="1" dirty="0" err="1"/>
              <a:t>động</a:t>
            </a:r>
            <a:r>
              <a:rPr lang="en-US" b="1" dirty="0"/>
              <a:t> </a:t>
            </a:r>
            <a:r>
              <a:rPr lang="en-US" b="1" dirty="0" err="1"/>
              <a:t>cơ</a:t>
            </a: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vi-VN"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23</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20" name="TextBox 19">
            <a:extLst>
              <a:ext uri="{FF2B5EF4-FFF2-40B4-BE49-F238E27FC236}">
                <a16:creationId xmlns:a16="http://schemas.microsoft.com/office/drawing/2014/main" id="{09CD479C-D1B6-4E8E-9D70-6291D58403FD}"/>
              </a:ext>
            </a:extLst>
          </p:cNvPr>
          <p:cNvSpPr txBox="1"/>
          <p:nvPr/>
        </p:nvSpPr>
        <p:spPr>
          <a:xfrm>
            <a:off x="4174653" y="6465839"/>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20: Module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cơ</a:t>
            </a:r>
            <a:r>
              <a:rPr lang="en-US" sz="1400" dirty="0">
                <a:latin typeface="Times New Roman" panose="02020603050405020304" pitchFamily="18" charset="0"/>
                <a:cs typeface="Times New Roman" panose="02020603050405020304" pitchFamily="18" charset="0"/>
              </a:rPr>
              <a:t> L298N</a:t>
            </a:r>
            <a:endParaRPr lang="vi-VN" sz="1400" dirty="0">
              <a:latin typeface="+mj-lt"/>
            </a:endParaRPr>
          </a:p>
        </p:txBody>
      </p:sp>
      <p:pic>
        <p:nvPicPr>
          <p:cNvPr id="7" name="Picture 6">
            <a:extLst>
              <a:ext uri="{FF2B5EF4-FFF2-40B4-BE49-F238E27FC236}">
                <a16:creationId xmlns:a16="http://schemas.microsoft.com/office/drawing/2014/main" id="{8328F7E8-462B-47FD-BBAB-F2ED9E1AD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226" y="2309413"/>
            <a:ext cx="4174855" cy="3772578"/>
          </a:xfrm>
          <a:prstGeom prst="rect">
            <a:avLst/>
          </a:prstGeom>
        </p:spPr>
      </p:pic>
      <p:sp>
        <p:nvSpPr>
          <p:cNvPr id="9" name="TextBox 8">
            <a:extLst>
              <a:ext uri="{FF2B5EF4-FFF2-40B4-BE49-F238E27FC236}">
                <a16:creationId xmlns:a16="http://schemas.microsoft.com/office/drawing/2014/main" id="{B25D5EC1-A6F8-4D50-9462-3F31A4A54224}"/>
              </a:ext>
            </a:extLst>
          </p:cNvPr>
          <p:cNvSpPr txBox="1"/>
          <p:nvPr/>
        </p:nvSpPr>
        <p:spPr>
          <a:xfrm>
            <a:off x="8077375" y="5638680"/>
            <a:ext cx="30448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OCR0B</a:t>
            </a:r>
            <a:endParaRPr lang="vi-VN"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0991066-B8D2-4A27-BFE5-58CD9884BAF9}"/>
              </a:ext>
            </a:extLst>
          </p:cNvPr>
          <p:cNvCxnSpPr>
            <a:cxnSpLocks/>
          </p:cNvCxnSpPr>
          <p:nvPr/>
        </p:nvCxnSpPr>
        <p:spPr>
          <a:xfrm flipH="1" flipV="1">
            <a:off x="6853288" y="5616189"/>
            <a:ext cx="1263190" cy="156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838AB10-0289-41DD-8654-A83B898B3659}"/>
              </a:ext>
            </a:extLst>
          </p:cNvPr>
          <p:cNvSpPr txBox="1"/>
          <p:nvPr/>
        </p:nvSpPr>
        <p:spPr>
          <a:xfrm>
            <a:off x="5532990" y="5948681"/>
            <a:ext cx="112602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PD7</a:t>
            </a:r>
            <a:endParaRPr lang="vi-V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D638839-7B9F-44BD-97B9-D936EDED8C43}"/>
              </a:ext>
            </a:extLst>
          </p:cNvPr>
          <p:cNvSpPr txBox="1"/>
          <p:nvPr/>
        </p:nvSpPr>
        <p:spPr>
          <a:xfrm>
            <a:off x="6702458" y="6009692"/>
            <a:ext cx="7627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PD6</a:t>
            </a:r>
            <a:endParaRPr lang="vi-VN"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068B07C3-DF1A-4255-A6C6-39A2763058FE}"/>
              </a:ext>
            </a:extLst>
          </p:cNvPr>
          <p:cNvCxnSpPr/>
          <p:nvPr/>
        </p:nvCxnSpPr>
        <p:spPr>
          <a:xfrm flipH="1" flipV="1">
            <a:off x="6551629" y="5800855"/>
            <a:ext cx="301658" cy="281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9E65C0-9803-49C2-950D-F03D5AB97B92}"/>
              </a:ext>
            </a:extLst>
          </p:cNvPr>
          <p:cNvCxnSpPr>
            <a:cxnSpLocks/>
          </p:cNvCxnSpPr>
          <p:nvPr/>
        </p:nvCxnSpPr>
        <p:spPr>
          <a:xfrm flipV="1">
            <a:off x="6029804" y="5800855"/>
            <a:ext cx="342716" cy="24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095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4. </a:t>
            </a:r>
            <a:r>
              <a:rPr lang="en-US" b="1" dirty="0" err="1"/>
              <a:t>Sơ</a:t>
            </a:r>
            <a:r>
              <a:rPr lang="en-US" b="1" dirty="0"/>
              <a:t> </a:t>
            </a:r>
            <a:r>
              <a:rPr lang="en-US" b="1" dirty="0" err="1"/>
              <a:t>đồ</a:t>
            </a:r>
            <a:r>
              <a:rPr lang="en-US" b="1" dirty="0"/>
              <a:t> </a:t>
            </a:r>
            <a:r>
              <a:rPr lang="en-US" b="1" dirty="0" err="1"/>
              <a:t>khối</a:t>
            </a:r>
            <a:r>
              <a:rPr lang="en-US" b="1" dirty="0"/>
              <a:t> </a:t>
            </a:r>
            <a:r>
              <a:rPr lang="en-US" b="1" dirty="0" err="1"/>
              <a:t>hệ</a:t>
            </a:r>
            <a:r>
              <a:rPr lang="en-US" b="1" dirty="0"/>
              <a:t> </a:t>
            </a:r>
            <a:r>
              <a:rPr lang="en-US" b="1" dirty="0" err="1"/>
              <a:t>thống</a:t>
            </a:r>
            <a:endParaRPr lang="en-US" dirty="0"/>
          </a:p>
          <a:p>
            <a:pPr lvl="1"/>
            <a:endParaRPr lang="vi-VN"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24</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Picture 6">
            <a:extLst>
              <a:ext uri="{FF2B5EF4-FFF2-40B4-BE49-F238E27FC236}">
                <a16:creationId xmlns:a16="http://schemas.microsoft.com/office/drawing/2014/main" id="{2744DAAD-DE6A-48D3-9A08-902A9C14E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06932"/>
            <a:ext cx="10260227" cy="3877570"/>
          </a:xfrm>
          <a:prstGeom prst="rect">
            <a:avLst/>
          </a:prstGeom>
        </p:spPr>
      </p:pic>
      <p:sp>
        <p:nvSpPr>
          <p:cNvPr id="8" name="TextBox 7">
            <a:extLst>
              <a:ext uri="{FF2B5EF4-FFF2-40B4-BE49-F238E27FC236}">
                <a16:creationId xmlns:a16="http://schemas.microsoft.com/office/drawing/2014/main" id="{383039F4-5AA4-4392-A6BF-7BA23254E62A}"/>
              </a:ext>
            </a:extLst>
          </p:cNvPr>
          <p:cNvSpPr txBox="1"/>
          <p:nvPr/>
        </p:nvSpPr>
        <p:spPr>
          <a:xfrm>
            <a:off x="4292727" y="6176964"/>
            <a:ext cx="4968714"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21: </a:t>
            </a:r>
            <a:r>
              <a:rPr lang="en-US" sz="1400" dirty="0" err="1">
                <a:latin typeface="Times New Roman" panose="02020603050405020304" pitchFamily="18" charset="0"/>
                <a:cs typeface="Times New Roman" panose="02020603050405020304" pitchFamily="18" charset="0"/>
              </a:rPr>
              <a:t>Sơ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đồ</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khối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cơ</a:t>
            </a:r>
            <a:r>
              <a:rPr lang="en-US" sz="1400" dirty="0">
                <a:latin typeface="Times New Roman" panose="02020603050405020304" pitchFamily="18" charset="0"/>
                <a:cs typeface="Times New Roman" panose="02020603050405020304" pitchFamily="18" charset="0"/>
              </a:rPr>
              <a:t> DC Encoder.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4217708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III. </a:t>
            </a:r>
            <a:r>
              <a:rPr lang="en-US" dirty="0" err="1"/>
              <a:t>Thực</a:t>
            </a:r>
            <a:r>
              <a:rPr lang="en-US" dirty="0"/>
              <a:t> </a:t>
            </a:r>
            <a:r>
              <a:rPr lang="en-US" dirty="0" err="1"/>
              <a:t>nghiệm</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  1. </a:t>
            </a:r>
            <a:r>
              <a:rPr lang="en-US" b="1" dirty="0" err="1"/>
              <a:t>Với</a:t>
            </a:r>
            <a:r>
              <a:rPr lang="en-US" b="1" dirty="0"/>
              <a:t> </a:t>
            </a:r>
            <a:r>
              <a:rPr lang="en-US" b="1" dirty="0" err="1"/>
              <a:t>bộ</a:t>
            </a:r>
            <a:r>
              <a:rPr lang="en-US" b="1" dirty="0"/>
              <a:t> </a:t>
            </a:r>
            <a:r>
              <a:rPr lang="en-US" b="1" dirty="0" err="1"/>
              <a:t>điều</a:t>
            </a:r>
            <a:r>
              <a:rPr lang="en-US" b="1" dirty="0"/>
              <a:t> </a:t>
            </a:r>
            <a:r>
              <a:rPr lang="en-US" b="1" dirty="0" err="1"/>
              <a:t>khiển</a:t>
            </a:r>
            <a:r>
              <a:rPr lang="en-US" b="1" dirty="0"/>
              <a:t> PD.</a:t>
            </a:r>
          </a:p>
          <a:p>
            <a:pPr marL="0" indent="0">
              <a:buNone/>
            </a:pPr>
            <a:r>
              <a:rPr lang="en-US" dirty="0"/>
              <a:t>    - </a:t>
            </a:r>
            <a:r>
              <a:rPr lang="en-US" dirty="0" err="1"/>
              <a:t>Đáp</a:t>
            </a:r>
            <a:r>
              <a:rPr lang="en-US" dirty="0"/>
              <a:t> </a:t>
            </a:r>
            <a:r>
              <a:rPr lang="en-US" dirty="0" err="1"/>
              <a:t>ứng</a:t>
            </a:r>
            <a:r>
              <a:rPr lang="en-US" dirty="0"/>
              <a:t> </a:t>
            </a:r>
            <a:r>
              <a:rPr lang="en-US" dirty="0" err="1"/>
              <a:t>hệ</a:t>
            </a:r>
            <a:r>
              <a:rPr lang="en-US" dirty="0"/>
              <a:t> </a:t>
            </a:r>
            <a:r>
              <a:rPr lang="en-US" dirty="0" err="1"/>
              <a:t>thống</a:t>
            </a:r>
            <a:r>
              <a:rPr lang="en-US" dirty="0"/>
              <a:t>.</a:t>
            </a: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25</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0" name="TextBox 9">
            <a:extLst>
              <a:ext uri="{FF2B5EF4-FFF2-40B4-BE49-F238E27FC236}">
                <a16:creationId xmlns:a16="http://schemas.microsoft.com/office/drawing/2014/main" id="{2B99F429-61CC-4B52-8FB4-6B1D700126E7}"/>
              </a:ext>
            </a:extLst>
          </p:cNvPr>
          <p:cNvSpPr txBox="1"/>
          <p:nvPr/>
        </p:nvSpPr>
        <p:spPr>
          <a:xfrm>
            <a:off x="5943600" y="6550223"/>
            <a:ext cx="6216421"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22a: </a:t>
            </a:r>
            <a:r>
              <a:rPr lang="en-US" sz="1400" dirty="0" err="1">
                <a:latin typeface="Times New Roman" panose="02020603050405020304" pitchFamily="18" charset="0"/>
                <a:cs typeface="Times New Roman" panose="02020603050405020304" pitchFamily="18" charset="0"/>
              </a:rPr>
              <a:t>Đáp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thống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PD. </a:t>
            </a:r>
            <a:r>
              <a:rPr lang="en-US" sz="1400" dirty="0">
                <a:latin typeface="+mj-lt"/>
              </a:rPr>
              <a:t> </a:t>
            </a:r>
            <a:endParaRPr lang="vi-VN" sz="1400" dirty="0">
              <a:latin typeface="+mj-lt"/>
            </a:endParaRPr>
          </a:p>
        </p:txBody>
      </p:sp>
      <p:pic>
        <p:nvPicPr>
          <p:cNvPr id="7" name="Picture 6">
            <a:extLst>
              <a:ext uri="{FF2B5EF4-FFF2-40B4-BE49-F238E27FC236}">
                <a16:creationId xmlns:a16="http://schemas.microsoft.com/office/drawing/2014/main" id="{018F6146-CD5F-416C-8867-36242980C27A}"/>
              </a:ext>
            </a:extLst>
          </p:cNvPr>
          <p:cNvPicPr>
            <a:picLocks noChangeAspect="1"/>
          </p:cNvPicPr>
          <p:nvPr/>
        </p:nvPicPr>
        <p:blipFill>
          <a:blip r:embed="rId2"/>
          <a:stretch>
            <a:fillRect/>
          </a:stretch>
        </p:blipFill>
        <p:spPr>
          <a:xfrm>
            <a:off x="5633139" y="1380195"/>
            <a:ext cx="6103232" cy="5144757"/>
          </a:xfrm>
          <a:prstGeom prst="rect">
            <a:avLst/>
          </a:prstGeom>
        </p:spPr>
      </p:pic>
    </p:spTree>
    <p:extLst>
      <p:ext uri="{BB962C8B-B14F-4D97-AF65-F5344CB8AC3E}">
        <p14:creationId xmlns:p14="http://schemas.microsoft.com/office/powerpoint/2010/main" val="918782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III. </a:t>
            </a:r>
            <a:r>
              <a:rPr lang="en-US" dirty="0" err="1"/>
              <a:t>Thực</a:t>
            </a:r>
            <a:r>
              <a:rPr lang="en-US" dirty="0"/>
              <a:t> </a:t>
            </a:r>
            <a:r>
              <a:rPr lang="en-US" dirty="0" err="1"/>
              <a:t>nghiệm</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  1. </a:t>
            </a:r>
            <a:r>
              <a:rPr lang="en-US" b="1" dirty="0" err="1"/>
              <a:t>Với</a:t>
            </a:r>
            <a:r>
              <a:rPr lang="en-US" b="1" dirty="0"/>
              <a:t> </a:t>
            </a:r>
            <a:r>
              <a:rPr lang="en-US" b="1" dirty="0" err="1"/>
              <a:t>bộ</a:t>
            </a:r>
            <a:r>
              <a:rPr lang="en-US" b="1" dirty="0"/>
              <a:t> </a:t>
            </a:r>
            <a:r>
              <a:rPr lang="en-US" b="1" dirty="0" err="1"/>
              <a:t>điều</a:t>
            </a:r>
            <a:r>
              <a:rPr lang="en-US" b="1" dirty="0"/>
              <a:t> </a:t>
            </a:r>
            <a:r>
              <a:rPr lang="en-US" b="1" dirty="0" err="1"/>
              <a:t>khiển</a:t>
            </a:r>
            <a:r>
              <a:rPr lang="en-US" b="1" dirty="0"/>
              <a:t> PD.</a:t>
            </a:r>
          </a:p>
          <a:p>
            <a:pPr marL="0" indent="0">
              <a:buNone/>
            </a:pPr>
            <a:r>
              <a:rPr lang="en-US" dirty="0"/>
              <a:t>    - </a:t>
            </a:r>
            <a:r>
              <a:rPr lang="en-US" dirty="0" err="1"/>
              <a:t>Đáp</a:t>
            </a:r>
            <a:r>
              <a:rPr lang="en-US" dirty="0"/>
              <a:t> </a:t>
            </a:r>
            <a:r>
              <a:rPr lang="en-US" dirty="0" err="1"/>
              <a:t>ứng</a:t>
            </a:r>
            <a:r>
              <a:rPr lang="en-US" dirty="0"/>
              <a:t> </a:t>
            </a:r>
            <a:r>
              <a:rPr lang="en-US" dirty="0" err="1"/>
              <a:t>hệ</a:t>
            </a:r>
            <a:r>
              <a:rPr lang="en-US" dirty="0"/>
              <a:t> </a:t>
            </a:r>
            <a:r>
              <a:rPr lang="en-US" dirty="0" err="1"/>
              <a:t>thống</a:t>
            </a:r>
            <a:r>
              <a:rPr lang="en-US" dirty="0"/>
              <a:t>.</a:t>
            </a: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26</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0" name="TextBox 9">
            <a:extLst>
              <a:ext uri="{FF2B5EF4-FFF2-40B4-BE49-F238E27FC236}">
                <a16:creationId xmlns:a16="http://schemas.microsoft.com/office/drawing/2014/main" id="{2B99F429-61CC-4B52-8FB4-6B1D700126E7}"/>
              </a:ext>
            </a:extLst>
          </p:cNvPr>
          <p:cNvSpPr txBox="1"/>
          <p:nvPr/>
        </p:nvSpPr>
        <p:spPr>
          <a:xfrm>
            <a:off x="2835388" y="6567586"/>
            <a:ext cx="6216421"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22b: </a:t>
            </a:r>
            <a:r>
              <a:rPr lang="en-US" sz="1400" dirty="0" err="1">
                <a:latin typeface="Times New Roman" panose="02020603050405020304" pitchFamily="18" charset="0"/>
                <a:cs typeface="Times New Roman" panose="02020603050405020304" pitchFamily="18" charset="0"/>
              </a:rPr>
              <a:t>Đáp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thống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PD. </a:t>
            </a:r>
            <a:r>
              <a:rPr lang="en-US" sz="1400" dirty="0">
                <a:latin typeface="+mj-lt"/>
              </a:rPr>
              <a:t> </a:t>
            </a:r>
            <a:endParaRPr lang="vi-VN" sz="1400" dirty="0">
              <a:latin typeface="+mj-lt"/>
            </a:endParaRPr>
          </a:p>
        </p:txBody>
      </p:sp>
      <p:pic>
        <p:nvPicPr>
          <p:cNvPr id="11" name="Picture 10">
            <a:extLst>
              <a:ext uri="{FF2B5EF4-FFF2-40B4-BE49-F238E27FC236}">
                <a16:creationId xmlns:a16="http://schemas.microsoft.com/office/drawing/2014/main" id="{2B7D18B7-A2E5-4B2B-949F-BD87A57E4880}"/>
              </a:ext>
            </a:extLst>
          </p:cNvPr>
          <p:cNvPicPr>
            <a:picLocks noChangeAspect="1"/>
          </p:cNvPicPr>
          <p:nvPr/>
        </p:nvPicPr>
        <p:blipFill rotWithShape="1">
          <a:blip r:embed="rId2">
            <a:extLst>
              <a:ext uri="{28A0092B-C50C-407E-A947-70E740481C1C}">
                <a14:useLocalDpi xmlns:a14="http://schemas.microsoft.com/office/drawing/2010/main" val="0"/>
              </a:ext>
            </a:extLst>
          </a:blip>
          <a:srcRect t="22507"/>
          <a:stretch/>
        </p:blipFill>
        <p:spPr>
          <a:xfrm>
            <a:off x="352785" y="2302183"/>
            <a:ext cx="11486429" cy="3899799"/>
          </a:xfrm>
          <a:prstGeom prst="rect">
            <a:avLst/>
          </a:prstGeom>
        </p:spPr>
      </p:pic>
      <p:sp>
        <p:nvSpPr>
          <p:cNvPr id="12" name="TextBox 11">
            <a:extLst>
              <a:ext uri="{FF2B5EF4-FFF2-40B4-BE49-F238E27FC236}">
                <a16:creationId xmlns:a16="http://schemas.microsoft.com/office/drawing/2014/main" id="{235580D1-86D1-4156-928C-D84398486B8F}"/>
              </a:ext>
            </a:extLst>
          </p:cNvPr>
          <p:cNvSpPr txBox="1"/>
          <p:nvPr/>
        </p:nvSpPr>
        <p:spPr>
          <a:xfrm>
            <a:off x="1704171" y="4354398"/>
            <a:ext cx="2594451" cy="307777"/>
          </a:xfrm>
          <a:prstGeom prst="rect">
            <a:avLst/>
          </a:prstGeom>
          <a:noFill/>
        </p:spPr>
        <p:txBody>
          <a:bodyPr wrap="square" rtlCol="0">
            <a:spAutoFit/>
          </a:bodyPr>
          <a:lstStyle/>
          <a:p>
            <a:r>
              <a:rPr lang="en-US" sz="1400" dirty="0">
                <a:solidFill>
                  <a:schemeClr val="accent2">
                    <a:lumMod val="75000"/>
                  </a:schemeClr>
                </a:solidFill>
                <a:latin typeface="Times New Roman" panose="02020603050405020304" pitchFamily="18" charset="0"/>
                <a:cs typeface="Times New Roman" panose="02020603050405020304" pitchFamily="18" charset="0"/>
              </a:rPr>
              <a:t>Setpoint</a:t>
            </a:r>
            <a:endParaRPr lang="vi-VN" sz="14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70E883C-69F1-4B1E-8A08-4BC5B9C949C2}"/>
              </a:ext>
            </a:extLst>
          </p:cNvPr>
          <p:cNvSpPr txBox="1"/>
          <p:nvPr/>
        </p:nvSpPr>
        <p:spPr>
          <a:xfrm>
            <a:off x="2592041" y="4914411"/>
            <a:ext cx="2594451" cy="584775"/>
          </a:xfrm>
          <a:prstGeom prst="rect">
            <a:avLst/>
          </a:prstGeom>
          <a:noFill/>
        </p:spPr>
        <p:txBody>
          <a:bodyPr wrap="square" rtlCol="0">
            <a:spAutoFit/>
          </a:bodyPr>
          <a:lstStyle/>
          <a:p>
            <a:r>
              <a:rPr lang="en-US" sz="1400" kern="1200" dirty="0">
                <a:solidFill>
                  <a:srgbClr val="37AAAD"/>
                </a:solidFill>
                <a:effectLst/>
                <a:latin typeface="Times New Roman" panose="02020603050405020304" pitchFamily="18" charset="0"/>
                <a:ea typeface="+mn-ea"/>
                <a:cs typeface="Times New Roman" panose="02020603050405020304" pitchFamily="18" charset="0"/>
              </a:rPr>
              <a:t>Process Variable</a:t>
            </a:r>
            <a:endParaRPr lang="vi-VN" sz="1400" dirty="0">
              <a:solidFill>
                <a:srgbClr val="37AAAD"/>
              </a:solidFill>
              <a:effectLst/>
            </a:endParaRPr>
          </a:p>
          <a:p>
            <a:endParaRPr lang="vi-VN"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1325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III. </a:t>
            </a:r>
            <a:r>
              <a:rPr lang="en-US" dirty="0" err="1"/>
              <a:t>Thực</a:t>
            </a:r>
            <a:r>
              <a:rPr lang="en-US" dirty="0"/>
              <a:t> </a:t>
            </a:r>
            <a:r>
              <a:rPr lang="en-US" dirty="0" err="1"/>
              <a:t>nghiệm</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  1. </a:t>
            </a:r>
            <a:r>
              <a:rPr lang="en-US" b="1" dirty="0" err="1"/>
              <a:t>Với</a:t>
            </a:r>
            <a:r>
              <a:rPr lang="en-US" b="1" dirty="0"/>
              <a:t> </a:t>
            </a:r>
            <a:r>
              <a:rPr lang="en-US" b="1" dirty="0" err="1"/>
              <a:t>bộ</a:t>
            </a:r>
            <a:r>
              <a:rPr lang="en-US" b="1" dirty="0"/>
              <a:t> </a:t>
            </a:r>
            <a:r>
              <a:rPr lang="en-US" b="1" dirty="0" err="1"/>
              <a:t>điều</a:t>
            </a:r>
            <a:r>
              <a:rPr lang="en-US" b="1" dirty="0"/>
              <a:t> </a:t>
            </a:r>
            <a:r>
              <a:rPr lang="en-US" b="1" dirty="0" err="1"/>
              <a:t>khiển</a:t>
            </a:r>
            <a:r>
              <a:rPr lang="en-US" b="1" dirty="0"/>
              <a:t> PD.</a:t>
            </a:r>
          </a:p>
          <a:p>
            <a:pPr marL="0" indent="0">
              <a:buNone/>
            </a:pPr>
            <a:r>
              <a:rPr lang="en-US" dirty="0"/>
              <a:t>    - </a:t>
            </a:r>
            <a:r>
              <a:rPr lang="en-US" dirty="0" err="1"/>
              <a:t>Đáp</a:t>
            </a:r>
            <a:r>
              <a:rPr lang="en-US" dirty="0"/>
              <a:t> </a:t>
            </a:r>
            <a:r>
              <a:rPr lang="en-US" dirty="0" err="1"/>
              <a:t>ứng</a:t>
            </a:r>
            <a:r>
              <a:rPr lang="en-US" dirty="0"/>
              <a:t> </a:t>
            </a:r>
            <a:r>
              <a:rPr lang="en-US" dirty="0" err="1"/>
              <a:t>hệ</a:t>
            </a:r>
            <a:r>
              <a:rPr lang="en-US" dirty="0"/>
              <a:t> </a:t>
            </a:r>
            <a:r>
              <a:rPr lang="en-US" dirty="0" err="1"/>
              <a:t>thống</a:t>
            </a:r>
            <a:r>
              <a:rPr lang="en-US" dirty="0"/>
              <a:t>.</a:t>
            </a: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27</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0" name="TextBox 9">
            <a:extLst>
              <a:ext uri="{FF2B5EF4-FFF2-40B4-BE49-F238E27FC236}">
                <a16:creationId xmlns:a16="http://schemas.microsoft.com/office/drawing/2014/main" id="{2B99F429-61CC-4B52-8FB4-6B1D700126E7}"/>
              </a:ext>
            </a:extLst>
          </p:cNvPr>
          <p:cNvSpPr txBox="1"/>
          <p:nvPr/>
        </p:nvSpPr>
        <p:spPr>
          <a:xfrm>
            <a:off x="2835388" y="6567586"/>
            <a:ext cx="6216421"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22c: </a:t>
            </a:r>
            <a:r>
              <a:rPr lang="en-US" sz="1400" dirty="0" err="1">
                <a:latin typeface="Times New Roman" panose="02020603050405020304" pitchFamily="18" charset="0"/>
                <a:cs typeface="Times New Roman" panose="02020603050405020304" pitchFamily="18" charset="0"/>
              </a:rPr>
              <a:t>Đáp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thống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PD. </a:t>
            </a:r>
            <a:r>
              <a:rPr lang="en-US" sz="1400" dirty="0">
                <a:latin typeface="+mj-lt"/>
              </a:rPr>
              <a:t> </a:t>
            </a:r>
            <a:endParaRPr lang="vi-VN" sz="1400" dirty="0">
              <a:latin typeface="+mj-lt"/>
            </a:endParaRPr>
          </a:p>
        </p:txBody>
      </p:sp>
      <p:pic>
        <p:nvPicPr>
          <p:cNvPr id="7" name="Picture 6">
            <a:extLst>
              <a:ext uri="{FF2B5EF4-FFF2-40B4-BE49-F238E27FC236}">
                <a16:creationId xmlns:a16="http://schemas.microsoft.com/office/drawing/2014/main" id="{CAFF5996-0742-45D5-9374-BDE4B861C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4049"/>
            <a:ext cx="12018410" cy="3934151"/>
          </a:xfrm>
          <a:prstGeom prst="rect">
            <a:avLst/>
          </a:prstGeom>
        </p:spPr>
      </p:pic>
      <p:sp>
        <p:nvSpPr>
          <p:cNvPr id="13" name="TextBox 12">
            <a:extLst>
              <a:ext uri="{FF2B5EF4-FFF2-40B4-BE49-F238E27FC236}">
                <a16:creationId xmlns:a16="http://schemas.microsoft.com/office/drawing/2014/main" id="{F54D5AC6-FED4-469B-ABB2-B66397249C49}"/>
              </a:ext>
            </a:extLst>
          </p:cNvPr>
          <p:cNvSpPr txBox="1"/>
          <p:nvPr/>
        </p:nvSpPr>
        <p:spPr>
          <a:xfrm>
            <a:off x="3501549" y="5374105"/>
            <a:ext cx="2594451" cy="307777"/>
          </a:xfrm>
          <a:prstGeom prst="rect">
            <a:avLst/>
          </a:prstGeom>
          <a:noFill/>
        </p:spPr>
        <p:txBody>
          <a:bodyPr wrap="square" rtlCol="0">
            <a:spAutoFit/>
          </a:bodyPr>
          <a:lstStyle/>
          <a:p>
            <a:r>
              <a:rPr lang="en-US" sz="1400" dirty="0">
                <a:solidFill>
                  <a:schemeClr val="accent2">
                    <a:lumMod val="75000"/>
                  </a:schemeClr>
                </a:solidFill>
                <a:latin typeface="Times New Roman" panose="02020603050405020304" pitchFamily="18" charset="0"/>
                <a:cs typeface="Times New Roman" panose="02020603050405020304" pitchFamily="18" charset="0"/>
              </a:rPr>
              <a:t>Setpoint</a:t>
            </a:r>
            <a:endParaRPr lang="vi-VN" sz="14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077FA64-4089-46C8-BEC3-2475E093185E}"/>
              </a:ext>
            </a:extLst>
          </p:cNvPr>
          <p:cNvSpPr txBox="1"/>
          <p:nvPr/>
        </p:nvSpPr>
        <p:spPr>
          <a:xfrm>
            <a:off x="4951174" y="5389495"/>
            <a:ext cx="2594451" cy="584775"/>
          </a:xfrm>
          <a:prstGeom prst="rect">
            <a:avLst/>
          </a:prstGeom>
          <a:noFill/>
        </p:spPr>
        <p:txBody>
          <a:bodyPr wrap="square" rtlCol="0">
            <a:spAutoFit/>
          </a:bodyPr>
          <a:lstStyle/>
          <a:p>
            <a:r>
              <a:rPr lang="en-US" sz="1400" kern="1200" dirty="0">
                <a:solidFill>
                  <a:srgbClr val="37AAAD"/>
                </a:solidFill>
                <a:effectLst/>
                <a:latin typeface="Times New Roman" panose="02020603050405020304" pitchFamily="18" charset="0"/>
                <a:ea typeface="+mn-ea"/>
                <a:cs typeface="Times New Roman" panose="02020603050405020304" pitchFamily="18" charset="0"/>
              </a:rPr>
              <a:t>Process Variable</a:t>
            </a:r>
            <a:endParaRPr lang="vi-VN" sz="1400" dirty="0">
              <a:solidFill>
                <a:srgbClr val="37AAAD"/>
              </a:solidFill>
              <a:effectLst/>
            </a:endParaRPr>
          </a:p>
          <a:p>
            <a:endParaRPr lang="vi-VN"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958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III. </a:t>
            </a:r>
            <a:r>
              <a:rPr lang="en-US" dirty="0" err="1"/>
              <a:t>Thực</a:t>
            </a:r>
            <a:r>
              <a:rPr lang="en-US" dirty="0"/>
              <a:t> </a:t>
            </a:r>
            <a:r>
              <a:rPr lang="en-US" dirty="0" err="1"/>
              <a:t>nghiệm</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  2. </a:t>
            </a:r>
            <a:r>
              <a:rPr lang="en-US" b="1" dirty="0" err="1"/>
              <a:t>Với</a:t>
            </a:r>
            <a:r>
              <a:rPr lang="en-US" b="1" dirty="0"/>
              <a:t> </a:t>
            </a:r>
            <a:r>
              <a:rPr lang="en-US" b="1" dirty="0" err="1"/>
              <a:t>bộ</a:t>
            </a:r>
            <a:r>
              <a:rPr lang="en-US" b="1" dirty="0"/>
              <a:t> </a:t>
            </a:r>
            <a:r>
              <a:rPr lang="en-US" b="1" dirty="0" err="1"/>
              <a:t>điều</a:t>
            </a:r>
            <a:r>
              <a:rPr lang="en-US" b="1" dirty="0"/>
              <a:t> </a:t>
            </a:r>
            <a:r>
              <a:rPr lang="en-US" b="1" dirty="0" err="1"/>
              <a:t>khiển</a:t>
            </a:r>
            <a:r>
              <a:rPr lang="en-US" b="1" dirty="0"/>
              <a:t> PID.</a:t>
            </a:r>
          </a:p>
          <a:p>
            <a:pPr marL="0" indent="0">
              <a:buNone/>
            </a:pPr>
            <a:r>
              <a:rPr lang="en-US" dirty="0"/>
              <a:t>    - </a:t>
            </a:r>
            <a:r>
              <a:rPr lang="en-US" dirty="0" err="1"/>
              <a:t>Đáp</a:t>
            </a:r>
            <a:r>
              <a:rPr lang="en-US" dirty="0"/>
              <a:t> </a:t>
            </a:r>
            <a:r>
              <a:rPr lang="en-US" dirty="0" err="1"/>
              <a:t>ứng</a:t>
            </a:r>
            <a:r>
              <a:rPr lang="en-US" dirty="0"/>
              <a:t> </a:t>
            </a:r>
            <a:r>
              <a:rPr lang="en-US" dirty="0" err="1"/>
              <a:t>hệ</a:t>
            </a:r>
            <a:r>
              <a:rPr lang="en-US" dirty="0"/>
              <a:t> </a:t>
            </a:r>
            <a:r>
              <a:rPr lang="en-US" dirty="0" err="1"/>
              <a:t>thống</a:t>
            </a:r>
            <a:r>
              <a:rPr lang="en-US" dirty="0"/>
              <a:t>.</a:t>
            </a: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28</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0" name="TextBox 9">
            <a:extLst>
              <a:ext uri="{FF2B5EF4-FFF2-40B4-BE49-F238E27FC236}">
                <a16:creationId xmlns:a16="http://schemas.microsoft.com/office/drawing/2014/main" id="{2B99F429-61CC-4B52-8FB4-6B1D700126E7}"/>
              </a:ext>
            </a:extLst>
          </p:cNvPr>
          <p:cNvSpPr txBox="1"/>
          <p:nvPr/>
        </p:nvSpPr>
        <p:spPr>
          <a:xfrm>
            <a:off x="5861392" y="6357463"/>
            <a:ext cx="6216421"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23a: </a:t>
            </a:r>
            <a:r>
              <a:rPr lang="en-US" sz="1400" dirty="0" err="1">
                <a:latin typeface="Times New Roman" panose="02020603050405020304" pitchFamily="18" charset="0"/>
                <a:cs typeface="Times New Roman" panose="02020603050405020304" pitchFamily="18" charset="0"/>
              </a:rPr>
              <a:t>Đáp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thống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PID. </a:t>
            </a:r>
            <a:r>
              <a:rPr lang="en-US" sz="1400" dirty="0">
                <a:latin typeface="+mj-lt"/>
              </a:rPr>
              <a:t> </a:t>
            </a:r>
            <a:endParaRPr lang="vi-VN" sz="1400" dirty="0">
              <a:latin typeface="+mj-lt"/>
            </a:endParaRPr>
          </a:p>
        </p:txBody>
      </p:sp>
      <p:pic>
        <p:nvPicPr>
          <p:cNvPr id="8" name="Picture 7">
            <a:extLst>
              <a:ext uri="{FF2B5EF4-FFF2-40B4-BE49-F238E27FC236}">
                <a16:creationId xmlns:a16="http://schemas.microsoft.com/office/drawing/2014/main" id="{9F47ACDF-B507-4596-B84B-86F2D8B5A8B9}"/>
              </a:ext>
            </a:extLst>
          </p:cNvPr>
          <p:cNvPicPr>
            <a:picLocks noChangeAspect="1"/>
          </p:cNvPicPr>
          <p:nvPr/>
        </p:nvPicPr>
        <p:blipFill>
          <a:blip r:embed="rId2"/>
          <a:stretch>
            <a:fillRect/>
          </a:stretch>
        </p:blipFill>
        <p:spPr>
          <a:xfrm>
            <a:off x="5619073" y="1268150"/>
            <a:ext cx="6216420" cy="5068561"/>
          </a:xfrm>
          <a:prstGeom prst="rect">
            <a:avLst/>
          </a:prstGeom>
        </p:spPr>
      </p:pic>
    </p:spTree>
    <p:extLst>
      <p:ext uri="{BB962C8B-B14F-4D97-AF65-F5344CB8AC3E}">
        <p14:creationId xmlns:p14="http://schemas.microsoft.com/office/powerpoint/2010/main" val="409878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III. </a:t>
            </a:r>
            <a:r>
              <a:rPr lang="en-US" dirty="0" err="1"/>
              <a:t>Thực</a:t>
            </a:r>
            <a:r>
              <a:rPr lang="en-US" dirty="0"/>
              <a:t> </a:t>
            </a:r>
            <a:r>
              <a:rPr lang="en-US" dirty="0" err="1"/>
              <a:t>nghiệm</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  2. </a:t>
            </a:r>
            <a:r>
              <a:rPr lang="en-US" b="1" dirty="0" err="1"/>
              <a:t>Với</a:t>
            </a:r>
            <a:r>
              <a:rPr lang="en-US" b="1" dirty="0"/>
              <a:t> </a:t>
            </a:r>
            <a:r>
              <a:rPr lang="en-US" b="1" dirty="0" err="1"/>
              <a:t>bộ</a:t>
            </a:r>
            <a:r>
              <a:rPr lang="en-US" b="1" dirty="0"/>
              <a:t> </a:t>
            </a:r>
            <a:r>
              <a:rPr lang="en-US" b="1" dirty="0" err="1"/>
              <a:t>điều</a:t>
            </a:r>
            <a:r>
              <a:rPr lang="en-US" b="1" dirty="0"/>
              <a:t> </a:t>
            </a:r>
            <a:r>
              <a:rPr lang="en-US" b="1" dirty="0" err="1"/>
              <a:t>khiển</a:t>
            </a:r>
            <a:r>
              <a:rPr lang="en-US" b="1" dirty="0"/>
              <a:t> PID.</a:t>
            </a:r>
          </a:p>
          <a:p>
            <a:pPr marL="0" indent="0">
              <a:buNone/>
            </a:pPr>
            <a:r>
              <a:rPr lang="en-US" dirty="0"/>
              <a:t>    - </a:t>
            </a:r>
            <a:r>
              <a:rPr lang="en-US" dirty="0" err="1"/>
              <a:t>Đáp</a:t>
            </a:r>
            <a:r>
              <a:rPr lang="en-US" dirty="0"/>
              <a:t> </a:t>
            </a:r>
            <a:r>
              <a:rPr lang="en-US" dirty="0" err="1"/>
              <a:t>ứng</a:t>
            </a:r>
            <a:r>
              <a:rPr lang="en-US" dirty="0"/>
              <a:t> </a:t>
            </a:r>
            <a:r>
              <a:rPr lang="en-US" dirty="0" err="1"/>
              <a:t>hệ</a:t>
            </a:r>
            <a:r>
              <a:rPr lang="en-US" dirty="0"/>
              <a:t> </a:t>
            </a:r>
            <a:r>
              <a:rPr lang="en-US" dirty="0" err="1"/>
              <a:t>thống</a:t>
            </a:r>
            <a:r>
              <a:rPr lang="en-US" dirty="0"/>
              <a:t>.</a:t>
            </a: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29</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0" name="TextBox 9">
            <a:extLst>
              <a:ext uri="{FF2B5EF4-FFF2-40B4-BE49-F238E27FC236}">
                <a16:creationId xmlns:a16="http://schemas.microsoft.com/office/drawing/2014/main" id="{2B99F429-61CC-4B52-8FB4-6B1D700126E7}"/>
              </a:ext>
            </a:extLst>
          </p:cNvPr>
          <p:cNvSpPr txBox="1"/>
          <p:nvPr/>
        </p:nvSpPr>
        <p:spPr>
          <a:xfrm>
            <a:off x="4173994" y="6336711"/>
            <a:ext cx="6216421"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23b: </a:t>
            </a:r>
            <a:r>
              <a:rPr lang="en-US" sz="1400" dirty="0" err="1">
                <a:latin typeface="Times New Roman" panose="02020603050405020304" pitchFamily="18" charset="0"/>
                <a:cs typeface="Times New Roman" panose="02020603050405020304" pitchFamily="18" charset="0"/>
              </a:rPr>
              <a:t>Đáp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thống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PID. </a:t>
            </a:r>
            <a:r>
              <a:rPr lang="en-US" sz="1400" dirty="0">
                <a:latin typeface="+mj-lt"/>
              </a:rPr>
              <a:t> </a:t>
            </a:r>
            <a:endParaRPr lang="vi-VN" sz="1400" dirty="0">
              <a:latin typeface="+mj-lt"/>
            </a:endParaRPr>
          </a:p>
        </p:txBody>
      </p:sp>
      <p:pic>
        <p:nvPicPr>
          <p:cNvPr id="7" name="Picture 6">
            <a:extLst>
              <a:ext uri="{FF2B5EF4-FFF2-40B4-BE49-F238E27FC236}">
                <a16:creationId xmlns:a16="http://schemas.microsoft.com/office/drawing/2014/main" id="{127CBF16-F6A1-4D6D-B299-B2D58D787203}"/>
              </a:ext>
            </a:extLst>
          </p:cNvPr>
          <p:cNvPicPr>
            <a:picLocks noChangeAspect="1"/>
          </p:cNvPicPr>
          <p:nvPr/>
        </p:nvPicPr>
        <p:blipFill rotWithShape="1">
          <a:blip r:embed="rId2">
            <a:extLst>
              <a:ext uri="{28A0092B-C50C-407E-A947-70E740481C1C}">
                <a14:useLocalDpi xmlns:a14="http://schemas.microsoft.com/office/drawing/2010/main" val="0"/>
              </a:ext>
            </a:extLst>
          </a:blip>
          <a:srcRect l="-1" r="927"/>
          <a:stretch/>
        </p:blipFill>
        <p:spPr>
          <a:xfrm>
            <a:off x="659716" y="2342636"/>
            <a:ext cx="11177367" cy="3814689"/>
          </a:xfrm>
          <a:prstGeom prst="rect">
            <a:avLst/>
          </a:prstGeom>
        </p:spPr>
      </p:pic>
      <p:sp>
        <p:nvSpPr>
          <p:cNvPr id="13" name="TextBox 12">
            <a:extLst>
              <a:ext uri="{FF2B5EF4-FFF2-40B4-BE49-F238E27FC236}">
                <a16:creationId xmlns:a16="http://schemas.microsoft.com/office/drawing/2014/main" id="{710C771D-58A4-4736-A783-1BC607DFCDAD}"/>
              </a:ext>
            </a:extLst>
          </p:cNvPr>
          <p:cNvSpPr txBox="1"/>
          <p:nvPr/>
        </p:nvSpPr>
        <p:spPr>
          <a:xfrm>
            <a:off x="3653949" y="4399700"/>
            <a:ext cx="2594451" cy="307777"/>
          </a:xfrm>
          <a:prstGeom prst="rect">
            <a:avLst/>
          </a:prstGeom>
          <a:noFill/>
        </p:spPr>
        <p:txBody>
          <a:bodyPr wrap="square" rtlCol="0">
            <a:spAutoFit/>
          </a:bodyPr>
          <a:lstStyle/>
          <a:p>
            <a:r>
              <a:rPr lang="en-US" sz="1400" dirty="0">
                <a:solidFill>
                  <a:schemeClr val="accent2">
                    <a:lumMod val="75000"/>
                  </a:schemeClr>
                </a:solidFill>
                <a:latin typeface="Times New Roman" panose="02020603050405020304" pitchFamily="18" charset="0"/>
                <a:cs typeface="Times New Roman" panose="02020603050405020304" pitchFamily="18" charset="0"/>
              </a:rPr>
              <a:t>Setpoint</a:t>
            </a:r>
            <a:endParaRPr lang="vi-VN" sz="14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DC4BBB9-CD0E-47EB-A9CD-FD6B881E27E3}"/>
              </a:ext>
            </a:extLst>
          </p:cNvPr>
          <p:cNvSpPr txBox="1"/>
          <p:nvPr/>
        </p:nvSpPr>
        <p:spPr>
          <a:xfrm>
            <a:off x="4541819" y="4959713"/>
            <a:ext cx="2594451" cy="584775"/>
          </a:xfrm>
          <a:prstGeom prst="rect">
            <a:avLst/>
          </a:prstGeom>
          <a:noFill/>
        </p:spPr>
        <p:txBody>
          <a:bodyPr wrap="square" rtlCol="0">
            <a:spAutoFit/>
          </a:bodyPr>
          <a:lstStyle/>
          <a:p>
            <a:r>
              <a:rPr lang="en-US" sz="1400" kern="1200" dirty="0">
                <a:solidFill>
                  <a:srgbClr val="37AAAD"/>
                </a:solidFill>
                <a:effectLst/>
                <a:latin typeface="Times New Roman" panose="02020603050405020304" pitchFamily="18" charset="0"/>
                <a:ea typeface="+mn-ea"/>
                <a:cs typeface="Times New Roman" panose="02020603050405020304" pitchFamily="18" charset="0"/>
              </a:rPr>
              <a:t>Process Variable</a:t>
            </a:r>
            <a:endParaRPr lang="vi-VN" sz="1400" dirty="0">
              <a:solidFill>
                <a:srgbClr val="37AAAD"/>
              </a:solidFill>
              <a:effectLst/>
            </a:endParaRPr>
          </a:p>
          <a:p>
            <a:endParaRPr lang="vi-VN"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5121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F041-5CD9-4EAB-9F94-59A0F23C0E71}"/>
              </a:ext>
            </a:extLst>
          </p:cNvPr>
          <p:cNvSpPr>
            <a:spLocks noGrp="1"/>
          </p:cNvSpPr>
          <p:nvPr>
            <p:ph type="title"/>
          </p:nvPr>
        </p:nvSpPr>
        <p:spPr/>
        <p:txBody>
          <a:bodyPr/>
          <a:lstStyle/>
          <a:p>
            <a:r>
              <a:rPr lang="en-US" dirty="0" err="1"/>
              <a:t>Nội</a:t>
            </a:r>
            <a:r>
              <a:rPr lang="en-US" dirty="0"/>
              <a:t> dung</a:t>
            </a:r>
            <a:endParaRPr lang="vi-VN" dirty="0"/>
          </a:p>
        </p:txBody>
      </p:sp>
      <p:sp>
        <p:nvSpPr>
          <p:cNvPr id="3" name="Content Placeholder 2">
            <a:extLst>
              <a:ext uri="{FF2B5EF4-FFF2-40B4-BE49-F238E27FC236}">
                <a16:creationId xmlns:a16="http://schemas.microsoft.com/office/drawing/2014/main" id="{86900CDB-5412-446D-A3B0-6E4A8628FF28}"/>
              </a:ext>
            </a:extLst>
          </p:cNvPr>
          <p:cNvSpPr>
            <a:spLocks noGrp="1"/>
          </p:cNvSpPr>
          <p:nvPr>
            <p:ph idx="1"/>
          </p:nvPr>
        </p:nvSpPr>
        <p:spPr/>
        <p:txBody>
          <a:bodyPr/>
          <a:lstStyle/>
          <a:p>
            <a:pPr marL="571500" indent="-571500">
              <a:buFont typeface="+mj-lt"/>
              <a:buAutoNum type="romanUcPeriod"/>
            </a:pP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p>
          <a:p>
            <a:pPr marL="1028700" lvl="1" indent="-571500">
              <a:buFont typeface="+mj-lt"/>
              <a:buAutoNum type="arabicPeriod"/>
            </a:pPr>
            <a:r>
              <a:rPr lang="en-US" dirty="0" err="1"/>
              <a:t>Giới</a:t>
            </a:r>
            <a:r>
              <a:rPr lang="en-US" dirty="0"/>
              <a:t> </a:t>
            </a:r>
            <a:r>
              <a:rPr lang="en-US" dirty="0" err="1"/>
              <a:t>thiệu</a:t>
            </a:r>
            <a:r>
              <a:rPr lang="en-US" dirty="0"/>
              <a:t>.</a:t>
            </a:r>
          </a:p>
          <a:p>
            <a:pPr marL="1028700" lvl="1" indent="-571500">
              <a:buFont typeface="+mj-lt"/>
              <a:buAutoNum type="arabicPeriod"/>
            </a:pPr>
            <a:r>
              <a:rPr lang="en-US" dirty="0" err="1"/>
              <a:t>Các</a:t>
            </a:r>
            <a:r>
              <a:rPr lang="en-US" dirty="0"/>
              <a:t> </a:t>
            </a:r>
            <a:r>
              <a:rPr lang="en-US" dirty="0" err="1"/>
              <a:t>thành</a:t>
            </a:r>
            <a:r>
              <a:rPr lang="en-US" dirty="0"/>
              <a:t> </a:t>
            </a:r>
            <a:r>
              <a:rPr lang="en-US" dirty="0" err="1"/>
              <a:t>phần</a:t>
            </a:r>
            <a:r>
              <a:rPr lang="en-US" dirty="0"/>
              <a:t> </a:t>
            </a:r>
            <a:r>
              <a:rPr lang="en-US" dirty="0" err="1"/>
              <a:t>trong</a:t>
            </a:r>
            <a:r>
              <a:rPr lang="en-US" dirty="0"/>
              <a:t> </a:t>
            </a:r>
            <a:r>
              <a:rPr lang="en-US" dirty="0" err="1"/>
              <a:t>bộ</a:t>
            </a:r>
            <a:r>
              <a:rPr lang="en-US" dirty="0"/>
              <a:t> </a:t>
            </a:r>
            <a:r>
              <a:rPr lang="en-US" dirty="0" err="1"/>
              <a:t>điều</a:t>
            </a:r>
            <a:r>
              <a:rPr lang="en-US" dirty="0"/>
              <a:t> </a:t>
            </a:r>
            <a:r>
              <a:rPr lang="en-US" dirty="0" err="1"/>
              <a:t>khiển</a:t>
            </a:r>
            <a:r>
              <a:rPr lang="en-US" dirty="0"/>
              <a:t>.</a:t>
            </a:r>
          </a:p>
          <a:p>
            <a:pPr marL="1028700" lvl="1" indent="-571500">
              <a:buFont typeface="+mj-lt"/>
              <a:buAutoNum type="arabicPeriod"/>
            </a:pPr>
            <a:r>
              <a:rPr lang="en-US" dirty="0" err="1"/>
              <a:t>Một</a:t>
            </a:r>
            <a:r>
              <a:rPr lang="en-US" dirty="0"/>
              <a:t> </a:t>
            </a:r>
            <a:r>
              <a:rPr lang="en-US" dirty="0" err="1"/>
              <a:t>số</a:t>
            </a:r>
            <a:r>
              <a:rPr lang="en-US" dirty="0"/>
              <a:t> </a:t>
            </a:r>
            <a:r>
              <a:rPr lang="en-US" dirty="0" err="1"/>
              <a:t>phương</a:t>
            </a:r>
            <a:r>
              <a:rPr lang="en-US" dirty="0"/>
              <a:t> </a:t>
            </a:r>
            <a:r>
              <a:rPr lang="en-US" dirty="0" err="1"/>
              <a:t>pháp</a:t>
            </a:r>
            <a:r>
              <a:rPr lang="en-US" dirty="0"/>
              <a:t> </a:t>
            </a:r>
            <a:r>
              <a:rPr lang="en-US" dirty="0" err="1"/>
              <a:t>điều</a:t>
            </a:r>
            <a:r>
              <a:rPr lang="en-US" dirty="0"/>
              <a:t> </a:t>
            </a:r>
            <a:r>
              <a:rPr lang="en-US" dirty="0" err="1"/>
              <a:t>chỉnh</a:t>
            </a:r>
            <a:r>
              <a:rPr lang="en-US" dirty="0"/>
              <a:t> </a:t>
            </a:r>
            <a:r>
              <a:rPr lang="en-US" dirty="0" err="1"/>
              <a:t>độ</a:t>
            </a:r>
            <a:r>
              <a:rPr lang="en-US" dirty="0"/>
              <a:t> </a:t>
            </a:r>
            <a:r>
              <a:rPr lang="en-US" dirty="0" err="1"/>
              <a:t>lợi</a:t>
            </a:r>
            <a:r>
              <a:rPr lang="en-US" dirty="0"/>
              <a:t>.</a:t>
            </a:r>
          </a:p>
          <a:p>
            <a:pPr marL="571500" indent="-571500">
              <a:buFont typeface="+mj-lt"/>
              <a:buAutoNum type="romanUcPeriod"/>
            </a:pPr>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a:t>
            </a:r>
          </a:p>
          <a:p>
            <a:pPr marL="571500" indent="-571500">
              <a:buFont typeface="+mj-lt"/>
              <a:buAutoNum type="romanUcPeriod"/>
            </a:pPr>
            <a:r>
              <a:rPr lang="en-US" dirty="0" err="1"/>
              <a:t>Thực</a:t>
            </a:r>
            <a:r>
              <a:rPr lang="en-US" dirty="0"/>
              <a:t> </a:t>
            </a:r>
            <a:r>
              <a:rPr lang="en-US" dirty="0" err="1"/>
              <a:t>nghiệm</a:t>
            </a:r>
            <a:r>
              <a:rPr lang="en-US" dirty="0"/>
              <a:t>.</a:t>
            </a:r>
          </a:p>
          <a:p>
            <a:pPr marL="571500" indent="-571500">
              <a:buFont typeface="+mj-lt"/>
              <a:buAutoNum type="romanUcPeriod"/>
            </a:pPr>
            <a:r>
              <a:rPr lang="en-US" dirty="0" err="1"/>
              <a:t>Kết</a:t>
            </a:r>
            <a:r>
              <a:rPr lang="en-US" dirty="0"/>
              <a:t> </a:t>
            </a:r>
            <a:r>
              <a:rPr lang="en-US" dirty="0" err="1"/>
              <a:t>quả</a:t>
            </a:r>
            <a:r>
              <a:rPr lang="en-US" dirty="0"/>
              <a:t>.</a:t>
            </a:r>
            <a:endParaRPr lang="vi-VN" dirty="0"/>
          </a:p>
        </p:txBody>
      </p:sp>
      <p:sp>
        <p:nvSpPr>
          <p:cNvPr id="4" name="Slide Number Placeholder 3">
            <a:extLst>
              <a:ext uri="{FF2B5EF4-FFF2-40B4-BE49-F238E27FC236}">
                <a16:creationId xmlns:a16="http://schemas.microsoft.com/office/drawing/2014/main" id="{3428DF87-765E-45F8-9D55-0323F161ED9B}"/>
              </a:ext>
            </a:extLst>
          </p:cNvPr>
          <p:cNvSpPr>
            <a:spLocks noGrp="1"/>
          </p:cNvSpPr>
          <p:nvPr>
            <p:ph type="sldNum" sz="quarter" idx="12"/>
          </p:nvPr>
        </p:nvSpPr>
        <p:spPr/>
        <p:txBody>
          <a:bodyPr/>
          <a:lstStyle/>
          <a:p>
            <a:fld id="{121386B0-7E77-40AD-AA58-60B16DCCBC12}" type="slidenum">
              <a:rPr lang="vi-VN" smtClean="0"/>
              <a:t>3</a:t>
            </a:fld>
            <a:endParaRPr lang="vi-VN"/>
          </a:p>
        </p:txBody>
      </p:sp>
    </p:spTree>
    <p:extLst>
      <p:ext uri="{BB962C8B-B14F-4D97-AF65-F5344CB8AC3E}">
        <p14:creationId xmlns:p14="http://schemas.microsoft.com/office/powerpoint/2010/main" val="523161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III. </a:t>
            </a:r>
            <a:r>
              <a:rPr lang="en-US" dirty="0" err="1"/>
              <a:t>Thực</a:t>
            </a:r>
            <a:r>
              <a:rPr lang="en-US" dirty="0"/>
              <a:t> </a:t>
            </a:r>
            <a:r>
              <a:rPr lang="en-US" dirty="0" err="1"/>
              <a:t>nghiệm</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pPr marL="0" indent="0">
              <a:buNone/>
            </a:pPr>
            <a:r>
              <a:rPr lang="en-US" b="1" dirty="0"/>
              <a:t>  2. </a:t>
            </a:r>
            <a:r>
              <a:rPr lang="en-US" b="1" dirty="0" err="1"/>
              <a:t>Với</a:t>
            </a:r>
            <a:r>
              <a:rPr lang="en-US" b="1" dirty="0"/>
              <a:t> </a:t>
            </a:r>
            <a:r>
              <a:rPr lang="en-US" b="1" dirty="0" err="1"/>
              <a:t>bộ</a:t>
            </a:r>
            <a:r>
              <a:rPr lang="en-US" b="1" dirty="0"/>
              <a:t> </a:t>
            </a:r>
            <a:r>
              <a:rPr lang="en-US" b="1" dirty="0" err="1"/>
              <a:t>điều</a:t>
            </a:r>
            <a:r>
              <a:rPr lang="en-US" b="1" dirty="0"/>
              <a:t> </a:t>
            </a:r>
            <a:r>
              <a:rPr lang="en-US" b="1" dirty="0" err="1"/>
              <a:t>khiển</a:t>
            </a:r>
            <a:r>
              <a:rPr lang="en-US" b="1" dirty="0"/>
              <a:t> PID.</a:t>
            </a:r>
          </a:p>
          <a:p>
            <a:pPr marL="0" indent="0">
              <a:buNone/>
            </a:pPr>
            <a:r>
              <a:rPr lang="en-US" dirty="0"/>
              <a:t>    - </a:t>
            </a:r>
            <a:r>
              <a:rPr lang="en-US" dirty="0" err="1"/>
              <a:t>Đáp</a:t>
            </a:r>
            <a:r>
              <a:rPr lang="en-US" dirty="0"/>
              <a:t> </a:t>
            </a:r>
            <a:r>
              <a:rPr lang="en-US" dirty="0" err="1"/>
              <a:t>ứng</a:t>
            </a:r>
            <a:r>
              <a:rPr lang="en-US" dirty="0"/>
              <a:t> </a:t>
            </a:r>
            <a:r>
              <a:rPr lang="en-US" dirty="0" err="1"/>
              <a:t>hệ</a:t>
            </a:r>
            <a:r>
              <a:rPr lang="en-US" dirty="0"/>
              <a:t> </a:t>
            </a:r>
            <a:r>
              <a:rPr lang="en-US" dirty="0" err="1"/>
              <a:t>thống</a:t>
            </a:r>
            <a:r>
              <a:rPr lang="en-US" dirty="0"/>
              <a:t>.</a:t>
            </a: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30</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8" name="Picture 7">
            <a:extLst>
              <a:ext uri="{FF2B5EF4-FFF2-40B4-BE49-F238E27FC236}">
                <a16:creationId xmlns:a16="http://schemas.microsoft.com/office/drawing/2014/main" id="{0DDC323A-EDBB-4AA4-8812-EAB6ED6D4FD8}"/>
              </a:ext>
            </a:extLst>
          </p:cNvPr>
          <p:cNvPicPr>
            <a:picLocks noChangeAspect="1"/>
          </p:cNvPicPr>
          <p:nvPr/>
        </p:nvPicPr>
        <p:blipFill>
          <a:blip r:embed="rId2"/>
          <a:stretch>
            <a:fillRect/>
          </a:stretch>
        </p:blipFill>
        <p:spPr>
          <a:xfrm>
            <a:off x="0" y="2367810"/>
            <a:ext cx="12192000" cy="3809154"/>
          </a:xfrm>
          <a:prstGeom prst="rect">
            <a:avLst/>
          </a:prstGeom>
        </p:spPr>
      </p:pic>
      <p:sp>
        <p:nvSpPr>
          <p:cNvPr id="12" name="TextBox 11">
            <a:extLst>
              <a:ext uri="{FF2B5EF4-FFF2-40B4-BE49-F238E27FC236}">
                <a16:creationId xmlns:a16="http://schemas.microsoft.com/office/drawing/2014/main" id="{E57BBA87-39D9-4E94-86E5-A330C474E738}"/>
              </a:ext>
            </a:extLst>
          </p:cNvPr>
          <p:cNvSpPr txBox="1"/>
          <p:nvPr/>
        </p:nvSpPr>
        <p:spPr>
          <a:xfrm>
            <a:off x="3910904" y="4841862"/>
            <a:ext cx="2594451" cy="307777"/>
          </a:xfrm>
          <a:prstGeom prst="rect">
            <a:avLst/>
          </a:prstGeom>
          <a:noFill/>
        </p:spPr>
        <p:txBody>
          <a:bodyPr wrap="square" rtlCol="0">
            <a:spAutoFit/>
          </a:bodyPr>
          <a:lstStyle/>
          <a:p>
            <a:r>
              <a:rPr lang="en-US" sz="1400" dirty="0">
                <a:solidFill>
                  <a:schemeClr val="accent2">
                    <a:lumMod val="75000"/>
                  </a:schemeClr>
                </a:solidFill>
                <a:latin typeface="Times New Roman" panose="02020603050405020304" pitchFamily="18" charset="0"/>
                <a:cs typeface="Times New Roman" panose="02020603050405020304" pitchFamily="18" charset="0"/>
              </a:rPr>
              <a:t>Setpoint</a:t>
            </a:r>
            <a:endParaRPr lang="vi-VN" sz="14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6ECF614-6E6A-4654-9BEC-1BF14DA9AC4F}"/>
              </a:ext>
            </a:extLst>
          </p:cNvPr>
          <p:cNvSpPr txBox="1"/>
          <p:nvPr/>
        </p:nvSpPr>
        <p:spPr>
          <a:xfrm>
            <a:off x="4646372" y="5149639"/>
            <a:ext cx="2594451" cy="584775"/>
          </a:xfrm>
          <a:prstGeom prst="rect">
            <a:avLst/>
          </a:prstGeom>
          <a:noFill/>
        </p:spPr>
        <p:txBody>
          <a:bodyPr wrap="square" rtlCol="0">
            <a:spAutoFit/>
          </a:bodyPr>
          <a:lstStyle/>
          <a:p>
            <a:r>
              <a:rPr lang="en-US" sz="1400" kern="1200" dirty="0">
                <a:solidFill>
                  <a:srgbClr val="37AAAD"/>
                </a:solidFill>
                <a:effectLst/>
                <a:latin typeface="Times New Roman" panose="02020603050405020304" pitchFamily="18" charset="0"/>
                <a:ea typeface="+mn-ea"/>
                <a:cs typeface="Times New Roman" panose="02020603050405020304" pitchFamily="18" charset="0"/>
              </a:rPr>
              <a:t>Process Variable</a:t>
            </a:r>
            <a:endParaRPr lang="vi-VN" sz="1400" dirty="0">
              <a:solidFill>
                <a:srgbClr val="37AAAD"/>
              </a:solidFill>
              <a:effectLst/>
            </a:endParaRPr>
          </a:p>
          <a:p>
            <a:endParaRPr lang="vi-VN"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2E24C6D-6BE8-44B7-84A5-CED097DBB00E}"/>
              </a:ext>
            </a:extLst>
          </p:cNvPr>
          <p:cNvSpPr txBox="1"/>
          <p:nvPr/>
        </p:nvSpPr>
        <p:spPr>
          <a:xfrm>
            <a:off x="3581401" y="6550223"/>
            <a:ext cx="6216421" cy="307777"/>
          </a:xfrm>
          <a:prstGeom prst="rect">
            <a:avLst/>
          </a:prstGeom>
          <a:noFill/>
        </p:spPr>
        <p:txBody>
          <a:bodyPr wrap="square" rtlCol="0">
            <a:spAutoFit/>
          </a:bodyPr>
          <a:lstStyle/>
          <a:p>
            <a:r>
              <a:rPr lang="vi-VN" sz="1400" dirty="0">
                <a:latin typeface="+mj-lt"/>
              </a:rPr>
              <a:t>Hình</a:t>
            </a:r>
            <a:r>
              <a:rPr lang="en-US" sz="1400" dirty="0">
                <a:latin typeface="+mj-lt"/>
              </a:rPr>
              <a:t> </a:t>
            </a:r>
            <a:r>
              <a:rPr lang="en-US" sz="1400" dirty="0">
                <a:latin typeface="Times New Roman" panose="02020603050405020304" pitchFamily="18" charset="0"/>
                <a:cs typeface="Times New Roman" panose="02020603050405020304" pitchFamily="18" charset="0"/>
              </a:rPr>
              <a:t>23c: </a:t>
            </a:r>
            <a:r>
              <a:rPr lang="en-US" sz="1400" dirty="0" err="1">
                <a:latin typeface="Times New Roman" panose="02020603050405020304" pitchFamily="18" charset="0"/>
                <a:cs typeface="Times New Roman" panose="02020603050405020304" pitchFamily="18" charset="0"/>
              </a:rPr>
              <a:t>Đáp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thống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PID. </a:t>
            </a:r>
            <a:r>
              <a:rPr lang="en-US" sz="1400" dirty="0">
                <a:latin typeface="+mj-lt"/>
              </a:rPr>
              <a:t> </a:t>
            </a:r>
            <a:endParaRPr lang="vi-VN" sz="1400" dirty="0">
              <a:latin typeface="+mj-lt"/>
            </a:endParaRPr>
          </a:p>
        </p:txBody>
      </p:sp>
    </p:spTree>
    <p:extLst>
      <p:ext uri="{BB962C8B-B14F-4D97-AF65-F5344CB8AC3E}">
        <p14:creationId xmlns:p14="http://schemas.microsoft.com/office/powerpoint/2010/main" val="668294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IV. </a:t>
            </a:r>
            <a:r>
              <a:rPr lang="en-US" dirty="0" err="1"/>
              <a:t>Kết</a:t>
            </a:r>
            <a:r>
              <a:rPr lang="en-US" dirty="0"/>
              <a:t> </a:t>
            </a:r>
            <a:r>
              <a:rPr lang="en-US" dirty="0" err="1"/>
              <a:t>quả</a:t>
            </a:r>
            <a:r>
              <a:rPr lang="en-US" dirty="0"/>
              <a:t>.</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838199" y="1313511"/>
            <a:ext cx="10775623" cy="5407963"/>
          </a:xfrm>
        </p:spPr>
        <p:txBody>
          <a:bodyPr/>
          <a:lstStyle/>
          <a:p>
            <a:pPr marL="514350" indent="-514350">
              <a:buAutoNum type="arabicPeriod"/>
            </a:pPr>
            <a:r>
              <a:rPr lang="en-US" b="1" dirty="0" err="1"/>
              <a:t>Kết</a:t>
            </a:r>
            <a:r>
              <a:rPr lang="en-US" b="1" dirty="0"/>
              <a:t> </a:t>
            </a:r>
            <a:r>
              <a:rPr lang="en-US" b="1" dirty="0" err="1"/>
              <a:t>quả</a:t>
            </a:r>
            <a:r>
              <a:rPr lang="en-US" b="1" dirty="0"/>
              <a:t> </a:t>
            </a:r>
            <a:r>
              <a:rPr lang="en-US" b="1" dirty="0" err="1"/>
              <a:t>đạt</a:t>
            </a:r>
            <a:r>
              <a:rPr lang="en-US" b="1" dirty="0"/>
              <a:t> </a:t>
            </a:r>
            <a:r>
              <a:rPr lang="en-US" b="1" dirty="0" err="1"/>
              <a:t>được</a:t>
            </a:r>
            <a:endParaRPr lang="en-US" b="1" dirty="0"/>
          </a:p>
          <a:p>
            <a:pPr lvl="1"/>
            <a:r>
              <a:rPr lang="en-US" dirty="0" err="1"/>
              <a:t>Đã</a:t>
            </a:r>
            <a:r>
              <a:rPr lang="en-US" dirty="0"/>
              <a:t> </a:t>
            </a:r>
            <a:r>
              <a:rPr lang="en-US" dirty="0" err="1"/>
              <a:t>tự</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cứng</a:t>
            </a:r>
            <a:r>
              <a:rPr lang="en-US" dirty="0"/>
              <a:t> </a:t>
            </a:r>
            <a:r>
              <a:rPr lang="en-US" dirty="0" err="1"/>
              <a:t>minh</a:t>
            </a:r>
            <a:r>
              <a:rPr lang="en-US" dirty="0"/>
              <a:t> </a:t>
            </a:r>
            <a:r>
              <a:rPr lang="en-US" dirty="0" err="1"/>
              <a:t>họa</a:t>
            </a:r>
            <a:r>
              <a:rPr lang="en-US" dirty="0"/>
              <a:t>.</a:t>
            </a:r>
          </a:p>
          <a:p>
            <a:pPr lvl="1"/>
            <a:r>
              <a:rPr lang="en-US" dirty="0" err="1"/>
              <a:t>Tự</a:t>
            </a:r>
            <a:r>
              <a:rPr lang="en-US" dirty="0"/>
              <a:t> </a:t>
            </a:r>
            <a:r>
              <a:rPr lang="en-US" dirty="0" err="1"/>
              <a:t>phát</a:t>
            </a:r>
            <a:r>
              <a:rPr lang="en-US" dirty="0"/>
              <a:t> </a:t>
            </a:r>
            <a:r>
              <a:rPr lang="en-US" dirty="0" err="1"/>
              <a:t>triển</a:t>
            </a:r>
            <a:r>
              <a:rPr lang="en-US" dirty="0"/>
              <a:t> </a:t>
            </a:r>
            <a:r>
              <a:rPr lang="en-US" dirty="0" err="1"/>
              <a:t>chương</a:t>
            </a:r>
            <a:r>
              <a:rPr lang="en-US" dirty="0"/>
              <a:t> </a:t>
            </a:r>
            <a:r>
              <a:rPr lang="en-US" dirty="0" err="1"/>
              <a:t>trình</a:t>
            </a:r>
            <a:r>
              <a:rPr lang="en-US" dirty="0"/>
              <a:t> </a:t>
            </a:r>
            <a:r>
              <a:rPr lang="en-US" dirty="0" err="1"/>
              <a:t>để</a:t>
            </a:r>
            <a:r>
              <a:rPr lang="en-US" dirty="0"/>
              <a:t> </a:t>
            </a:r>
            <a:r>
              <a:rPr lang="en-US" dirty="0" err="1"/>
              <a:t>mô</a:t>
            </a:r>
            <a:r>
              <a:rPr lang="en-US" dirty="0"/>
              <a:t> </a:t>
            </a:r>
            <a:r>
              <a:rPr lang="en-US" dirty="0" err="1"/>
              <a:t>tả</a:t>
            </a:r>
            <a:r>
              <a:rPr lang="en-US" dirty="0"/>
              <a:t> </a:t>
            </a:r>
            <a:r>
              <a:rPr lang="en-US" dirty="0" err="1"/>
              <a:t>thuật</a:t>
            </a:r>
            <a:r>
              <a:rPr lang="en-US" dirty="0"/>
              <a:t> </a:t>
            </a:r>
            <a:r>
              <a:rPr lang="en-US" dirty="0" err="1"/>
              <a:t>toán</a:t>
            </a:r>
            <a:r>
              <a:rPr lang="en-US" dirty="0"/>
              <a:t> </a:t>
            </a:r>
            <a:r>
              <a:rPr lang="en-US" dirty="0" err="1"/>
              <a:t>điều</a:t>
            </a:r>
            <a:r>
              <a:rPr lang="en-US" dirty="0"/>
              <a:t> </a:t>
            </a:r>
            <a:r>
              <a:rPr lang="en-US" dirty="0" err="1"/>
              <a:t>khiển</a:t>
            </a:r>
            <a:r>
              <a:rPr lang="en-US" dirty="0"/>
              <a:t> PID.</a:t>
            </a:r>
          </a:p>
          <a:p>
            <a:pPr lvl="1"/>
            <a:r>
              <a:rPr lang="en-US" dirty="0" err="1"/>
              <a:t>Khảo</a:t>
            </a:r>
            <a:r>
              <a:rPr lang="en-US" dirty="0"/>
              <a:t> </a:t>
            </a:r>
            <a:r>
              <a:rPr lang="en-US" dirty="0" err="1"/>
              <a:t>sát</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có</a:t>
            </a:r>
            <a:r>
              <a:rPr lang="en-US" dirty="0"/>
              <a:t> </a:t>
            </a:r>
            <a:r>
              <a:rPr lang="en-US" dirty="0" err="1"/>
              <a:t>sử</a:t>
            </a:r>
            <a:r>
              <a:rPr lang="en-US" dirty="0"/>
              <a:t> </a:t>
            </a:r>
            <a:r>
              <a:rPr lang="en-US" dirty="0" err="1"/>
              <a:t>dụng</a:t>
            </a:r>
            <a:r>
              <a:rPr lang="en-US" dirty="0"/>
              <a:t> </a:t>
            </a:r>
            <a:r>
              <a:rPr lang="en-US" dirty="0" err="1"/>
              <a:t>thuật</a:t>
            </a:r>
            <a:r>
              <a:rPr lang="en-US" dirty="0"/>
              <a:t> </a:t>
            </a:r>
            <a:r>
              <a:rPr lang="en-US" dirty="0" err="1"/>
              <a:t>toán</a:t>
            </a:r>
            <a:r>
              <a:rPr lang="en-US" dirty="0"/>
              <a:t> PID.</a:t>
            </a:r>
          </a:p>
          <a:p>
            <a:pPr lvl="1"/>
            <a:r>
              <a:rPr lang="en-US" dirty="0" err="1"/>
              <a:t>Mô</a:t>
            </a:r>
            <a:r>
              <a:rPr lang="en-US" dirty="0"/>
              <a:t> </a:t>
            </a:r>
            <a:r>
              <a:rPr lang="en-US" dirty="0" err="1"/>
              <a:t>hình</a:t>
            </a:r>
            <a:r>
              <a:rPr lang="en-US" dirty="0"/>
              <a:t> </a:t>
            </a:r>
            <a:r>
              <a:rPr lang="en-US" dirty="0" err="1"/>
              <a:t>có</a:t>
            </a:r>
            <a:r>
              <a:rPr lang="en-US" dirty="0"/>
              <a:t> </a:t>
            </a:r>
            <a:r>
              <a:rPr lang="en-US" dirty="0" err="1"/>
              <a:t>thể</a:t>
            </a:r>
            <a:r>
              <a:rPr lang="en-US" dirty="0"/>
              <a:t> quay </a:t>
            </a:r>
            <a:r>
              <a:rPr lang="en-US" dirty="0" err="1"/>
              <a:t>theo</a:t>
            </a:r>
            <a:r>
              <a:rPr lang="en-US" dirty="0"/>
              <a:t> </a:t>
            </a:r>
            <a:r>
              <a:rPr lang="en-US" dirty="0" err="1"/>
              <a:t>điểm</a:t>
            </a:r>
            <a:r>
              <a:rPr lang="en-US" dirty="0"/>
              <a:t> setpoint </a:t>
            </a:r>
            <a:r>
              <a:rPr lang="en-US" dirty="0" err="1"/>
              <a:t>cho</a:t>
            </a:r>
            <a:r>
              <a:rPr lang="en-US" dirty="0"/>
              <a:t> </a:t>
            </a:r>
            <a:r>
              <a:rPr lang="en-US" dirty="0" err="1"/>
              <a:t>trước</a:t>
            </a:r>
            <a:r>
              <a:rPr lang="en-US" dirty="0"/>
              <a:t>.</a:t>
            </a:r>
          </a:p>
          <a:p>
            <a:pPr lvl="1"/>
            <a:r>
              <a:rPr lang="en-US" dirty="0" err="1"/>
              <a:t>Tốc</a:t>
            </a:r>
            <a:r>
              <a:rPr lang="en-US" dirty="0"/>
              <a:t> </a:t>
            </a:r>
            <a:r>
              <a:rPr lang="en-US" dirty="0" err="1"/>
              <a:t>độ</a:t>
            </a:r>
            <a:r>
              <a:rPr lang="en-US" dirty="0"/>
              <a:t> </a:t>
            </a:r>
            <a:r>
              <a:rPr lang="en-US" dirty="0" err="1"/>
              <a:t>đáp</a:t>
            </a:r>
            <a:r>
              <a:rPr lang="en-US" dirty="0"/>
              <a:t> </a:t>
            </a:r>
            <a:r>
              <a:rPr lang="en-US" dirty="0" err="1"/>
              <a:t>ứng</a:t>
            </a:r>
            <a:r>
              <a:rPr lang="en-US" dirty="0"/>
              <a:t> </a:t>
            </a:r>
            <a:r>
              <a:rPr lang="en-US" dirty="0" err="1"/>
              <a:t>nhanh</a:t>
            </a:r>
            <a:r>
              <a:rPr lang="en-US" dirty="0"/>
              <a:t>, </a:t>
            </a:r>
            <a:r>
              <a:rPr lang="en-US" dirty="0" err="1"/>
              <a:t>chính</a:t>
            </a:r>
            <a:r>
              <a:rPr lang="en-US" dirty="0"/>
              <a:t> </a:t>
            </a:r>
            <a:r>
              <a:rPr lang="en-US" dirty="0" err="1"/>
              <a:t>xác</a:t>
            </a:r>
            <a:r>
              <a:rPr lang="en-US" dirty="0"/>
              <a:t>.</a:t>
            </a:r>
          </a:p>
          <a:p>
            <a:pPr lvl="1"/>
            <a:endParaRPr lang="en-US" dirty="0"/>
          </a:p>
          <a:p>
            <a:pPr lvl="1"/>
            <a:endParaRPr lang="en-US"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31</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6815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IV. </a:t>
            </a:r>
            <a:r>
              <a:rPr lang="en-US" dirty="0" err="1"/>
              <a:t>Kết</a:t>
            </a:r>
            <a:r>
              <a:rPr lang="en-US" dirty="0"/>
              <a:t> </a:t>
            </a:r>
            <a:r>
              <a:rPr lang="en-US" dirty="0" err="1"/>
              <a:t>quả</a:t>
            </a:r>
            <a:r>
              <a:rPr lang="en-US" dirty="0"/>
              <a:t>.</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838199" y="1313512"/>
            <a:ext cx="10775623" cy="4863452"/>
          </a:xfrm>
        </p:spPr>
        <p:txBody>
          <a:bodyPr/>
          <a:lstStyle/>
          <a:p>
            <a:pPr marL="0" indent="0">
              <a:buNone/>
            </a:pPr>
            <a:r>
              <a:rPr lang="en-US" b="1" dirty="0"/>
              <a:t>2. </a:t>
            </a:r>
            <a:r>
              <a:rPr lang="en-US" b="1" dirty="0" err="1"/>
              <a:t>Hoạt</a:t>
            </a:r>
            <a:r>
              <a:rPr lang="en-US" b="1" dirty="0"/>
              <a:t> </a:t>
            </a:r>
            <a:r>
              <a:rPr lang="en-US" b="1" dirty="0" err="1"/>
              <a:t>động</a:t>
            </a:r>
            <a:r>
              <a:rPr lang="en-US" b="1" dirty="0"/>
              <a:t> </a:t>
            </a:r>
            <a:r>
              <a:rPr lang="en-US" b="1" dirty="0" err="1"/>
              <a:t>của</a:t>
            </a:r>
            <a:r>
              <a:rPr lang="en-US" b="1" dirty="0"/>
              <a:t> </a:t>
            </a:r>
            <a:r>
              <a:rPr lang="en-US" b="1" dirty="0" err="1"/>
              <a:t>mô</a:t>
            </a:r>
            <a:r>
              <a:rPr lang="en-US" b="1" dirty="0"/>
              <a:t> </a:t>
            </a:r>
            <a:r>
              <a:rPr lang="en-US" b="1" dirty="0" err="1"/>
              <a:t>hình</a:t>
            </a:r>
            <a:r>
              <a:rPr lang="en-US" b="1" dirty="0"/>
              <a:t> </a:t>
            </a:r>
            <a:r>
              <a:rPr lang="en-US" b="1" dirty="0" err="1"/>
              <a:t>điều</a:t>
            </a:r>
            <a:r>
              <a:rPr lang="en-US" b="1" dirty="0"/>
              <a:t> </a:t>
            </a:r>
            <a:r>
              <a:rPr lang="en-US" b="1" dirty="0" err="1"/>
              <a:t>khiển</a:t>
            </a:r>
            <a:r>
              <a:rPr lang="en-US" b="1" dirty="0"/>
              <a:t> </a:t>
            </a:r>
            <a:r>
              <a:rPr lang="en-US" b="1" dirty="0" err="1"/>
              <a:t>vị</a:t>
            </a:r>
            <a:r>
              <a:rPr lang="en-US" b="1" dirty="0"/>
              <a:t> </a:t>
            </a:r>
            <a:r>
              <a:rPr lang="en-US" b="1" dirty="0" err="1"/>
              <a:t>trí</a:t>
            </a:r>
            <a:r>
              <a:rPr lang="en-US" b="1" dirty="0"/>
              <a:t> </a:t>
            </a:r>
            <a:r>
              <a:rPr lang="en-US" b="1" dirty="0" err="1"/>
              <a:t>góc</a:t>
            </a:r>
            <a:r>
              <a:rPr lang="en-US" b="1" dirty="0"/>
              <a:t> quay </a:t>
            </a:r>
            <a:r>
              <a:rPr lang="en-US" b="1" dirty="0" err="1"/>
              <a:t>động</a:t>
            </a:r>
            <a:r>
              <a:rPr lang="en-US" b="1" dirty="0"/>
              <a:t> </a:t>
            </a:r>
            <a:r>
              <a:rPr lang="en-US" b="1" dirty="0" err="1"/>
              <a:t>cơ</a:t>
            </a:r>
            <a:r>
              <a:rPr lang="en-US" b="1" dirty="0"/>
              <a:t>.</a:t>
            </a:r>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32</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5" name="Video chưa đặt tên ‐ Được tạo bằng Clipchamp">
            <a:hlinkClick r:id="" action="ppaction://media"/>
            <a:extLst>
              <a:ext uri="{FF2B5EF4-FFF2-40B4-BE49-F238E27FC236}">
                <a16:creationId xmlns:a16="http://schemas.microsoft.com/office/drawing/2014/main" id="{4A33E294-4233-4DA2-828E-0256F4CE61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9304" y="1924664"/>
            <a:ext cx="8770374" cy="4933336"/>
          </a:xfrm>
          <a:prstGeom prst="rect">
            <a:avLst/>
          </a:prstGeom>
        </p:spPr>
      </p:pic>
    </p:spTree>
    <p:extLst>
      <p:ext uri="{BB962C8B-B14F-4D97-AF65-F5344CB8AC3E}">
        <p14:creationId xmlns:p14="http://schemas.microsoft.com/office/powerpoint/2010/main" val="49299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IV. </a:t>
            </a:r>
            <a:r>
              <a:rPr lang="en-US" dirty="0" err="1"/>
              <a:t>Kết</a:t>
            </a:r>
            <a:r>
              <a:rPr lang="en-US" dirty="0"/>
              <a:t> </a:t>
            </a:r>
            <a:r>
              <a:rPr lang="en-US" dirty="0" err="1"/>
              <a:t>quả</a:t>
            </a:r>
            <a:r>
              <a:rPr lang="en-US" dirty="0"/>
              <a:t>.</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766320" y="1217854"/>
            <a:ext cx="10964159" cy="5739128"/>
          </a:xfrm>
        </p:spPr>
        <p:txBody>
          <a:bodyPr>
            <a:noAutofit/>
          </a:bodyPr>
          <a:lstStyle/>
          <a:p>
            <a:pPr marL="0" indent="0">
              <a:buNone/>
            </a:pPr>
            <a:r>
              <a:rPr lang="en-US" sz="2400" b="1" dirty="0"/>
              <a:t>3.  </a:t>
            </a:r>
            <a:r>
              <a:rPr lang="en-US" sz="2400" b="1" dirty="0" err="1"/>
              <a:t>Kết</a:t>
            </a:r>
            <a:r>
              <a:rPr lang="en-US" sz="2400" b="1" dirty="0"/>
              <a:t> </a:t>
            </a:r>
            <a:r>
              <a:rPr lang="en-US" sz="2400" b="1" dirty="0" err="1"/>
              <a:t>luận</a:t>
            </a:r>
            <a:r>
              <a:rPr lang="en-US" sz="2400" b="1" dirty="0"/>
              <a:t> </a:t>
            </a:r>
            <a:r>
              <a:rPr lang="en-US" sz="2400" b="1" dirty="0" err="1"/>
              <a:t>và</a:t>
            </a:r>
            <a:r>
              <a:rPr lang="en-US" sz="2400" b="1" dirty="0"/>
              <a:t> </a:t>
            </a:r>
            <a:r>
              <a:rPr lang="en-US" sz="2400" b="1" dirty="0" err="1"/>
              <a:t>định</a:t>
            </a:r>
            <a:r>
              <a:rPr lang="en-US" sz="2400" b="1" dirty="0"/>
              <a:t> </a:t>
            </a:r>
            <a:r>
              <a:rPr lang="en-US" sz="2400" b="1" dirty="0" err="1"/>
              <a:t>hướng</a:t>
            </a:r>
            <a:r>
              <a:rPr lang="en-US" sz="2400" b="1" dirty="0"/>
              <a:t> </a:t>
            </a:r>
            <a:r>
              <a:rPr lang="en-US" sz="2400" b="1" dirty="0" err="1"/>
              <a:t>phát</a:t>
            </a:r>
            <a:r>
              <a:rPr lang="en-US" sz="2400" b="1" dirty="0"/>
              <a:t> </a:t>
            </a:r>
            <a:r>
              <a:rPr lang="en-US" sz="2400" b="1" dirty="0" err="1"/>
              <a:t>triển</a:t>
            </a:r>
            <a:r>
              <a:rPr lang="en-US" sz="2400" b="1" dirty="0"/>
              <a:t>.</a:t>
            </a:r>
          </a:p>
          <a:p>
            <a:pPr lvl="1"/>
            <a:r>
              <a:rPr lang="en-US" dirty="0" err="1"/>
              <a:t>Kết</a:t>
            </a:r>
            <a:r>
              <a:rPr lang="en-US" dirty="0"/>
              <a:t> </a:t>
            </a:r>
            <a:r>
              <a:rPr lang="en-US" dirty="0" err="1"/>
              <a:t>luận</a:t>
            </a:r>
            <a:r>
              <a:rPr lang="en-US" dirty="0"/>
              <a:t>:</a:t>
            </a:r>
          </a:p>
          <a:p>
            <a:pPr lvl="2">
              <a:buFont typeface="Courier New" panose="02070309020205020404" pitchFamily="49" charset="0"/>
              <a:buChar char="o"/>
            </a:pPr>
            <a:r>
              <a:rPr lang="en-US" sz="2400" dirty="0" err="1"/>
              <a:t>Bộ</a:t>
            </a:r>
            <a:r>
              <a:rPr lang="en-US" sz="2400" dirty="0"/>
              <a:t> </a:t>
            </a:r>
            <a:r>
              <a:rPr lang="en-US" sz="2400" dirty="0" err="1"/>
              <a:t>điều</a:t>
            </a:r>
            <a:r>
              <a:rPr lang="en-US" sz="2400" dirty="0"/>
              <a:t> </a:t>
            </a:r>
            <a:r>
              <a:rPr lang="en-US" sz="2400" dirty="0" err="1"/>
              <a:t>khiển</a:t>
            </a:r>
            <a:r>
              <a:rPr lang="en-US" sz="2400" dirty="0"/>
              <a:t> PID </a:t>
            </a:r>
            <a:r>
              <a:rPr lang="en-US" sz="2400" dirty="0" err="1"/>
              <a:t>mang</a:t>
            </a:r>
            <a:r>
              <a:rPr lang="en-US" sz="2400" dirty="0"/>
              <a:t> </a:t>
            </a:r>
            <a:r>
              <a:rPr lang="en-US" sz="2400" dirty="0" err="1"/>
              <a:t>lại</a:t>
            </a:r>
            <a:r>
              <a:rPr lang="en-US" sz="2400" dirty="0"/>
              <a:t> </a:t>
            </a:r>
            <a:r>
              <a:rPr lang="en-US" sz="2400" dirty="0" err="1"/>
              <a:t>độ</a:t>
            </a:r>
            <a:r>
              <a:rPr lang="en-US" sz="2400" dirty="0"/>
              <a:t> </a:t>
            </a:r>
            <a:r>
              <a:rPr lang="en-US" sz="2400" dirty="0" err="1"/>
              <a:t>ổn</a:t>
            </a:r>
            <a:r>
              <a:rPr lang="en-US" sz="2400" dirty="0"/>
              <a:t> </a:t>
            </a:r>
            <a:r>
              <a:rPr lang="en-US" sz="2400" dirty="0" err="1"/>
              <a:t>định</a:t>
            </a:r>
            <a:r>
              <a:rPr lang="en-US" sz="2400" dirty="0"/>
              <a:t> </a:t>
            </a:r>
            <a:r>
              <a:rPr lang="en-US" sz="2400" dirty="0" err="1"/>
              <a:t>cao</a:t>
            </a:r>
            <a:r>
              <a:rPr lang="en-US" sz="2400" dirty="0"/>
              <a:t>.</a:t>
            </a:r>
          </a:p>
          <a:p>
            <a:pPr lvl="2">
              <a:buFont typeface="Courier New" panose="02070309020205020404" pitchFamily="49" charset="0"/>
              <a:buChar char="o"/>
            </a:pPr>
            <a:r>
              <a:rPr lang="en-US" sz="2400" dirty="0" err="1"/>
              <a:t>Cơ</a:t>
            </a:r>
            <a:r>
              <a:rPr lang="en-US" sz="2400" dirty="0"/>
              <a:t> </a:t>
            </a:r>
            <a:r>
              <a:rPr lang="en-US" sz="2400" dirty="0" err="1"/>
              <a:t>cấu</a:t>
            </a:r>
            <a:r>
              <a:rPr lang="en-US" sz="2400" dirty="0"/>
              <a:t> </a:t>
            </a:r>
            <a:r>
              <a:rPr lang="en-US" sz="2400" dirty="0" err="1"/>
              <a:t>điều</a:t>
            </a:r>
            <a:r>
              <a:rPr lang="en-US" sz="2400" dirty="0"/>
              <a:t> </a:t>
            </a:r>
            <a:r>
              <a:rPr lang="en-US" sz="2400" dirty="0" err="1"/>
              <a:t>khiển</a:t>
            </a:r>
            <a:r>
              <a:rPr lang="en-US" sz="2400" dirty="0"/>
              <a:t> </a:t>
            </a:r>
            <a:r>
              <a:rPr lang="en-US" sz="2400" dirty="0" err="1"/>
              <a:t>đơn</a:t>
            </a:r>
            <a:r>
              <a:rPr lang="en-US" sz="2400" dirty="0"/>
              <a:t> </a:t>
            </a:r>
            <a:r>
              <a:rPr lang="en-US" sz="2400" dirty="0" err="1"/>
              <a:t>giản</a:t>
            </a:r>
            <a:r>
              <a:rPr lang="en-US" sz="2400" dirty="0"/>
              <a:t>.</a:t>
            </a:r>
          </a:p>
          <a:p>
            <a:pPr lvl="2">
              <a:buFont typeface="Courier New" panose="02070309020205020404" pitchFamily="49" charset="0"/>
              <a:buChar char="o"/>
            </a:pPr>
            <a:r>
              <a:rPr lang="en-US" sz="2400" dirty="0" err="1"/>
              <a:t>Tiết</a:t>
            </a:r>
            <a:r>
              <a:rPr lang="en-US" sz="2400" dirty="0"/>
              <a:t> </a:t>
            </a:r>
            <a:r>
              <a:rPr lang="en-US" sz="2400" dirty="0" err="1"/>
              <a:t>kiệm</a:t>
            </a:r>
            <a:r>
              <a:rPr lang="en-US" sz="2400" dirty="0"/>
              <a:t> chi </a:t>
            </a:r>
            <a:r>
              <a:rPr lang="en-US" sz="2400" dirty="0" err="1"/>
              <a:t>phí</a:t>
            </a:r>
            <a:r>
              <a:rPr lang="en-US" sz="2400" dirty="0"/>
              <a:t>, </a:t>
            </a:r>
            <a:r>
              <a:rPr lang="en-US" sz="2400" dirty="0" err="1"/>
              <a:t>thời</a:t>
            </a:r>
            <a:r>
              <a:rPr lang="en-US" sz="2400" dirty="0"/>
              <a:t> </a:t>
            </a:r>
            <a:r>
              <a:rPr lang="en-US" sz="2400" dirty="0" err="1"/>
              <a:t>gian</a:t>
            </a:r>
            <a:r>
              <a:rPr lang="en-US" sz="2400" dirty="0"/>
              <a:t>, </a:t>
            </a:r>
            <a:r>
              <a:rPr lang="en-US" sz="2400" dirty="0" err="1"/>
              <a:t>hiệu</a:t>
            </a:r>
            <a:r>
              <a:rPr lang="en-US" sz="2400" dirty="0"/>
              <a:t> </a:t>
            </a:r>
            <a:r>
              <a:rPr lang="en-US" sz="2400" dirty="0" err="1"/>
              <a:t>quả</a:t>
            </a:r>
            <a:r>
              <a:rPr lang="en-US" sz="2400" dirty="0"/>
              <a:t> </a:t>
            </a:r>
            <a:r>
              <a:rPr lang="en-US" sz="2400" dirty="0" err="1"/>
              <a:t>cao</a:t>
            </a:r>
            <a:r>
              <a:rPr lang="en-US" sz="2400" dirty="0"/>
              <a:t>.</a:t>
            </a:r>
          </a:p>
          <a:p>
            <a:pPr lvl="2">
              <a:buFont typeface="Courier New" panose="02070309020205020404" pitchFamily="49" charset="0"/>
              <a:buChar char="o"/>
            </a:pPr>
            <a:r>
              <a:rPr lang="en-US" sz="2400" dirty="0" err="1"/>
              <a:t>Ngày</a:t>
            </a:r>
            <a:r>
              <a:rPr lang="en-US" sz="2400" dirty="0"/>
              <a:t> nay </a:t>
            </a:r>
            <a:r>
              <a:rPr lang="en-US" sz="2400" dirty="0" err="1"/>
              <a:t>bộ</a:t>
            </a:r>
            <a:r>
              <a:rPr lang="en-US" sz="2400" dirty="0"/>
              <a:t> </a:t>
            </a:r>
            <a:r>
              <a:rPr lang="en-US" sz="2400" dirty="0" err="1"/>
              <a:t>điều</a:t>
            </a:r>
            <a:r>
              <a:rPr lang="en-US" sz="2400" dirty="0"/>
              <a:t> </a:t>
            </a:r>
            <a:r>
              <a:rPr lang="en-US" sz="2400" dirty="0" err="1"/>
              <a:t>khiển</a:t>
            </a:r>
            <a:r>
              <a:rPr lang="en-US" sz="2400" dirty="0"/>
              <a:t> PID </a:t>
            </a:r>
            <a:r>
              <a:rPr lang="en-US" sz="2400" dirty="0" err="1"/>
              <a:t>vẫn</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rộng</a:t>
            </a:r>
            <a:r>
              <a:rPr lang="en-US" sz="2400" dirty="0"/>
              <a:t> </a:t>
            </a:r>
            <a:r>
              <a:rPr lang="en-US" sz="2400" dirty="0" err="1"/>
              <a:t>rãi</a:t>
            </a:r>
            <a:r>
              <a:rPr lang="en-US" sz="2400" dirty="0"/>
              <a:t>.</a:t>
            </a:r>
          </a:p>
          <a:p>
            <a:pPr lvl="2">
              <a:buFont typeface="Courier New" panose="02070309020205020404" pitchFamily="49" charset="0"/>
              <a:buChar char="o"/>
            </a:pPr>
            <a:endParaRPr lang="en-US" sz="2400" dirty="0"/>
          </a:p>
          <a:p>
            <a:pPr lvl="1"/>
            <a:r>
              <a:rPr lang="en-US" dirty="0"/>
              <a:t> </a:t>
            </a:r>
            <a:r>
              <a:rPr lang="en-US" dirty="0" err="1"/>
              <a:t>Một</a:t>
            </a:r>
            <a:r>
              <a:rPr lang="en-US" dirty="0"/>
              <a:t> </a:t>
            </a:r>
            <a:r>
              <a:rPr lang="en-US" dirty="0" err="1"/>
              <a:t>số</a:t>
            </a:r>
            <a:r>
              <a:rPr lang="en-US" dirty="0"/>
              <a:t> </a:t>
            </a:r>
            <a:r>
              <a:rPr lang="en-US" dirty="0" err="1"/>
              <a:t>định</a:t>
            </a:r>
            <a:r>
              <a:rPr lang="en-US" dirty="0"/>
              <a:t> </a:t>
            </a:r>
            <a:r>
              <a:rPr lang="en-US" dirty="0" err="1"/>
              <a:t>hướng</a:t>
            </a:r>
            <a:r>
              <a:rPr lang="en-US" dirty="0"/>
              <a:t> </a:t>
            </a:r>
            <a:r>
              <a:rPr lang="en-US" dirty="0" err="1"/>
              <a:t>phát</a:t>
            </a:r>
            <a:r>
              <a:rPr lang="en-US" dirty="0"/>
              <a:t> </a:t>
            </a:r>
            <a:r>
              <a:rPr lang="en-US" dirty="0" err="1"/>
              <a:t>triển</a:t>
            </a:r>
            <a:r>
              <a:rPr lang="en-US" dirty="0"/>
              <a:t>:</a:t>
            </a:r>
          </a:p>
          <a:p>
            <a:pPr lvl="2">
              <a:buFont typeface="Courier New" panose="02070309020205020404" pitchFamily="49" charset="0"/>
              <a:buChar char="o"/>
            </a:pPr>
            <a:r>
              <a:rPr lang="en-US" sz="2400" dirty="0" err="1"/>
              <a:t>Sử</a:t>
            </a:r>
            <a:r>
              <a:rPr lang="en-US" sz="2400" dirty="0"/>
              <a:t> </a:t>
            </a:r>
            <a:r>
              <a:rPr lang="en-US" sz="2400" dirty="0" err="1"/>
              <a:t>dụng</a:t>
            </a:r>
            <a:r>
              <a:rPr lang="en-US" sz="2400" dirty="0"/>
              <a:t> </a:t>
            </a:r>
            <a:r>
              <a:rPr lang="en-US" sz="2400" dirty="0" err="1"/>
              <a:t>bộ</a:t>
            </a:r>
            <a:r>
              <a:rPr lang="en-US" sz="2400" dirty="0"/>
              <a:t> </a:t>
            </a:r>
            <a:r>
              <a:rPr lang="en-US" sz="2400" dirty="0" err="1"/>
              <a:t>điều</a:t>
            </a:r>
            <a:r>
              <a:rPr lang="en-US" sz="2400" dirty="0"/>
              <a:t> </a:t>
            </a:r>
            <a:r>
              <a:rPr lang="en-US" sz="2400" dirty="0" err="1"/>
              <a:t>khiển</a:t>
            </a:r>
            <a:r>
              <a:rPr lang="en-US" sz="2400" dirty="0"/>
              <a:t> PID </a:t>
            </a:r>
            <a:r>
              <a:rPr lang="en-US" sz="2400" dirty="0" err="1"/>
              <a:t>để</a:t>
            </a:r>
            <a:r>
              <a:rPr lang="en-US" sz="2400" dirty="0"/>
              <a:t> </a:t>
            </a:r>
            <a:r>
              <a:rPr lang="en-US" sz="2400" dirty="0" err="1"/>
              <a:t>xây</a:t>
            </a:r>
            <a:r>
              <a:rPr lang="en-US" sz="2400" dirty="0"/>
              <a:t> </a:t>
            </a:r>
            <a:r>
              <a:rPr lang="en-US" sz="2400" dirty="0" err="1"/>
              <a:t>dựng</a:t>
            </a:r>
            <a:r>
              <a:rPr lang="en-US" sz="2400" dirty="0"/>
              <a:t> </a:t>
            </a:r>
            <a:r>
              <a:rPr lang="en-US" sz="2400" dirty="0" err="1"/>
              <a:t>một</a:t>
            </a:r>
            <a:r>
              <a:rPr lang="en-US" sz="2400" dirty="0"/>
              <a:t> </a:t>
            </a:r>
            <a:r>
              <a:rPr lang="en-US" sz="2400" dirty="0" err="1"/>
              <a:t>số</a:t>
            </a:r>
            <a:r>
              <a:rPr lang="en-US" sz="2400" dirty="0"/>
              <a:t> </a:t>
            </a:r>
            <a:r>
              <a:rPr lang="en-US" sz="2400" dirty="0" err="1"/>
              <a:t>hệ</a:t>
            </a:r>
            <a:r>
              <a:rPr lang="en-US" sz="2400" dirty="0"/>
              <a:t> </a:t>
            </a:r>
            <a:r>
              <a:rPr lang="en-US" sz="2400" dirty="0" err="1"/>
              <a:t>thống</a:t>
            </a:r>
            <a:r>
              <a:rPr lang="en-US" sz="2400" dirty="0"/>
              <a:t> </a:t>
            </a:r>
            <a:r>
              <a:rPr lang="en-US" sz="2400" dirty="0" err="1"/>
              <a:t>thực</a:t>
            </a:r>
            <a:r>
              <a:rPr lang="en-US" sz="2400" dirty="0"/>
              <a:t> </a:t>
            </a:r>
            <a:r>
              <a:rPr lang="en-US" sz="2400" dirty="0" err="1"/>
              <a:t>tế</a:t>
            </a:r>
            <a:r>
              <a:rPr lang="en-US" sz="2400" dirty="0"/>
              <a:t> </a:t>
            </a:r>
            <a:r>
              <a:rPr lang="en-US" sz="2400" dirty="0" err="1"/>
              <a:t>phức</a:t>
            </a:r>
            <a:r>
              <a:rPr lang="en-US" sz="2400" dirty="0"/>
              <a:t> </a:t>
            </a:r>
            <a:r>
              <a:rPr lang="en-US" sz="2400" dirty="0" err="1"/>
              <a:t>tạp</a:t>
            </a:r>
            <a:r>
              <a:rPr lang="en-US" sz="2400" dirty="0"/>
              <a:t> </a:t>
            </a:r>
            <a:r>
              <a:rPr lang="en-US" sz="2400" dirty="0" err="1"/>
              <a:t>khác</a:t>
            </a:r>
            <a:r>
              <a:rPr lang="en-US" sz="2400" dirty="0"/>
              <a:t>:</a:t>
            </a:r>
          </a:p>
          <a:p>
            <a:pPr lvl="3">
              <a:buFont typeface="Wingdings" panose="05000000000000000000" pitchFamily="2" charset="2"/>
              <a:buChar char="§"/>
            </a:pPr>
            <a:r>
              <a:rPr lang="en-US" sz="2400" dirty="0" err="1"/>
              <a:t>Mô</a:t>
            </a:r>
            <a:r>
              <a:rPr lang="en-US" sz="2400" dirty="0"/>
              <a:t> </a:t>
            </a:r>
            <a:r>
              <a:rPr lang="en-US" sz="2400" dirty="0" err="1"/>
              <a:t>hình</a:t>
            </a:r>
            <a:r>
              <a:rPr lang="en-US" sz="2400" dirty="0"/>
              <a:t> drone.</a:t>
            </a:r>
          </a:p>
          <a:p>
            <a:pPr lvl="3">
              <a:buFont typeface="Wingdings" panose="05000000000000000000" pitchFamily="2" charset="2"/>
              <a:buChar char="§"/>
            </a:pPr>
            <a:r>
              <a:rPr lang="en-US" sz="2400" dirty="0" err="1"/>
              <a:t>Mô</a:t>
            </a:r>
            <a:r>
              <a:rPr lang="en-US" sz="2400" dirty="0"/>
              <a:t> </a:t>
            </a:r>
            <a:r>
              <a:rPr lang="en-US" sz="2400" dirty="0" err="1"/>
              <a:t>hình</a:t>
            </a:r>
            <a:r>
              <a:rPr lang="en-US" sz="2400" dirty="0"/>
              <a:t> </a:t>
            </a:r>
            <a:r>
              <a:rPr lang="en-US" sz="2400" dirty="0" err="1"/>
              <a:t>xe</a:t>
            </a:r>
            <a:r>
              <a:rPr lang="en-US" sz="2400" dirty="0"/>
              <a:t> </a:t>
            </a:r>
            <a:r>
              <a:rPr lang="en-US" sz="2400" dirty="0" err="1"/>
              <a:t>segway</a:t>
            </a:r>
            <a:r>
              <a:rPr lang="en-US" sz="2400" dirty="0"/>
              <a:t>.</a:t>
            </a:r>
          </a:p>
          <a:p>
            <a:pPr lvl="3">
              <a:buFont typeface="Wingdings" panose="05000000000000000000" pitchFamily="2" charset="2"/>
              <a:buChar char="§"/>
            </a:pPr>
            <a:r>
              <a:rPr lang="en-US" sz="2400" dirty="0" err="1"/>
              <a:t>Lò</a:t>
            </a:r>
            <a:r>
              <a:rPr lang="en-US" sz="2400" dirty="0"/>
              <a:t> </a:t>
            </a:r>
            <a:r>
              <a:rPr lang="en-US" sz="2400" dirty="0" err="1"/>
              <a:t>nhiệt</a:t>
            </a:r>
            <a:r>
              <a:rPr lang="en-US" sz="2400" dirty="0"/>
              <a:t>.</a:t>
            </a:r>
          </a:p>
          <a:p>
            <a:pPr lvl="2">
              <a:buFont typeface="Courier New" panose="02070309020205020404" pitchFamily="49" charset="0"/>
              <a:buChar char="o"/>
            </a:pPr>
            <a:r>
              <a:rPr lang="en-US" sz="2400" dirty="0" err="1"/>
              <a:t>Tìm</a:t>
            </a:r>
            <a:r>
              <a:rPr lang="en-US" sz="2400" dirty="0"/>
              <a:t> </a:t>
            </a:r>
            <a:r>
              <a:rPr lang="en-US" sz="2400" dirty="0" err="1"/>
              <a:t>hiểu</a:t>
            </a:r>
            <a:r>
              <a:rPr lang="en-US" sz="2400" dirty="0"/>
              <a:t> </a:t>
            </a:r>
            <a:r>
              <a:rPr lang="en-US" sz="2400" dirty="0" err="1"/>
              <a:t>các</a:t>
            </a:r>
            <a:r>
              <a:rPr lang="en-US" sz="2400" dirty="0"/>
              <a:t> </a:t>
            </a:r>
            <a:r>
              <a:rPr lang="en-US" sz="2400" dirty="0" err="1"/>
              <a:t>biến</a:t>
            </a:r>
            <a:r>
              <a:rPr lang="en-US" sz="2400" dirty="0"/>
              <a:t> </a:t>
            </a:r>
            <a:r>
              <a:rPr lang="en-US" sz="2400" dirty="0" err="1"/>
              <a:t>thể</a:t>
            </a:r>
            <a:r>
              <a:rPr lang="en-US" sz="2400" dirty="0"/>
              <a:t> </a:t>
            </a:r>
            <a:r>
              <a:rPr lang="en-US" sz="2400" dirty="0" err="1"/>
              <a:t>khác</a:t>
            </a:r>
            <a:r>
              <a:rPr lang="en-US" sz="2400" dirty="0"/>
              <a:t> </a:t>
            </a:r>
            <a:r>
              <a:rPr lang="en-US" sz="2400" dirty="0" err="1"/>
              <a:t>của</a:t>
            </a:r>
            <a:r>
              <a:rPr lang="en-US" sz="2400" dirty="0"/>
              <a:t> </a:t>
            </a:r>
            <a:r>
              <a:rPr lang="en-US" sz="2400" dirty="0" err="1"/>
              <a:t>bộ</a:t>
            </a:r>
            <a:r>
              <a:rPr lang="en-US" sz="2400" dirty="0"/>
              <a:t> </a:t>
            </a:r>
            <a:r>
              <a:rPr lang="en-US" sz="2400" dirty="0" err="1"/>
              <a:t>điều</a:t>
            </a:r>
            <a:r>
              <a:rPr lang="en-US" sz="2400" dirty="0"/>
              <a:t> </a:t>
            </a:r>
            <a:r>
              <a:rPr lang="en-US" sz="2400" dirty="0" err="1"/>
              <a:t>khiển</a:t>
            </a:r>
            <a:r>
              <a:rPr lang="en-US" sz="2400" dirty="0"/>
              <a:t> PID.</a:t>
            </a:r>
          </a:p>
          <a:p>
            <a:pPr lvl="2"/>
            <a:endParaRPr lang="en-US" sz="2400" dirty="0"/>
          </a:p>
          <a:p>
            <a:pPr lvl="2"/>
            <a:endParaRPr lang="en-US" sz="2400"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33</a:t>
            </a:fld>
            <a:endParaRPr lang="vi-VN"/>
          </a:p>
        </p:txBody>
      </p:sp>
      <p:sp>
        <p:nvSpPr>
          <p:cNvPr id="4" name="AutoShape 2">
            <a:extLst>
              <a:ext uri="{FF2B5EF4-FFF2-40B4-BE49-F238E27FC236}">
                <a16:creationId xmlns:a16="http://schemas.microsoft.com/office/drawing/2014/main" id="{168333F3-BDE2-4916-93F0-6CDA8CF759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210079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D7BAF8-0883-459E-A896-2346DAD78B9A}"/>
              </a:ext>
            </a:extLst>
          </p:cNvPr>
          <p:cNvSpPr>
            <a:spLocks noGrp="1"/>
          </p:cNvSpPr>
          <p:nvPr>
            <p:ph type="title"/>
          </p:nvPr>
        </p:nvSpPr>
        <p:spPr>
          <a:xfrm>
            <a:off x="2346487" y="1156977"/>
            <a:ext cx="10898171" cy="4753630"/>
          </a:xfrm>
        </p:spPr>
        <p:txBody>
          <a:bodyPr>
            <a:normAutofit/>
          </a:bodyPr>
          <a:lstStyle/>
          <a:p>
            <a:r>
              <a:rPr lang="en-US" sz="8800" b="1" dirty="0">
                <a:solidFill>
                  <a:srgbClr val="7030A0"/>
                </a:solidFill>
                <a:latin typeface="Times New Roman" panose="02020603050405020304" pitchFamily="18" charset="0"/>
                <a:cs typeface="Times New Roman" panose="02020603050405020304" pitchFamily="18" charset="0"/>
              </a:rPr>
              <a:t>THANK YOU</a:t>
            </a:r>
            <a:endParaRPr lang="vi-VN" sz="8800" b="1"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72FE68D-FC96-41A1-8D24-66442AD25875}"/>
              </a:ext>
            </a:extLst>
          </p:cNvPr>
          <p:cNvSpPr>
            <a:spLocks noGrp="1"/>
          </p:cNvSpPr>
          <p:nvPr>
            <p:ph type="sldNum" sz="quarter" idx="12"/>
          </p:nvPr>
        </p:nvSpPr>
        <p:spPr/>
        <p:txBody>
          <a:bodyPr/>
          <a:lstStyle/>
          <a:p>
            <a:fld id="{121386B0-7E77-40AD-AA58-60B16DCCBC12}" type="slidenum">
              <a:rPr lang="vi-VN" smtClean="0">
                <a:solidFill>
                  <a:schemeClr val="accent2"/>
                </a:solidFill>
              </a:rPr>
              <a:pPr/>
              <a:t>34</a:t>
            </a:fld>
            <a:endParaRPr lang="vi-VN" dirty="0">
              <a:solidFill>
                <a:schemeClr val="accent2"/>
              </a:solidFill>
            </a:endParaRPr>
          </a:p>
        </p:txBody>
      </p:sp>
    </p:spTree>
    <p:extLst>
      <p:ext uri="{BB962C8B-B14F-4D97-AF65-F5344CB8AC3E}">
        <p14:creationId xmlns:p14="http://schemas.microsoft.com/office/powerpoint/2010/main" val="130344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pPr marL="857250" indent="-857250">
              <a:buFont typeface="+mj-lt"/>
              <a:buAutoNum type="romanUcPeriod"/>
            </a:pP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563252" y="1203574"/>
            <a:ext cx="11628748" cy="3778302"/>
          </a:xfrm>
        </p:spPr>
        <p:txBody>
          <a:bodyPr>
            <a:normAutofit/>
          </a:bodyPr>
          <a:lstStyle/>
          <a:p>
            <a:pPr marL="514350" indent="-514350">
              <a:buFont typeface="+mj-lt"/>
              <a:buAutoNum type="arabicPeriod"/>
            </a:pPr>
            <a:r>
              <a:rPr lang="en-US" b="1" dirty="0" err="1"/>
              <a:t>Giới</a:t>
            </a:r>
            <a:r>
              <a:rPr lang="en-US" b="1" dirty="0"/>
              <a:t> </a:t>
            </a:r>
            <a:r>
              <a:rPr lang="en-US" b="1" dirty="0" err="1"/>
              <a:t>thiệu</a:t>
            </a:r>
            <a:r>
              <a:rPr lang="en-US" b="1"/>
              <a:t> </a:t>
            </a:r>
            <a:endParaRPr lang="en-US" b="1" dirty="0"/>
          </a:p>
          <a:p>
            <a:pPr lvl="1">
              <a:buFontTx/>
              <a:buChar char="-"/>
            </a:pPr>
            <a:r>
              <a:rPr lang="en-US" sz="2200" dirty="0" err="1"/>
              <a:t>Ứng</a:t>
            </a:r>
            <a:r>
              <a:rPr lang="en-US" sz="2200" dirty="0"/>
              <a:t> </a:t>
            </a:r>
            <a:r>
              <a:rPr lang="en-US" sz="2200" dirty="0" err="1"/>
              <a:t>dụng</a:t>
            </a:r>
            <a:r>
              <a:rPr lang="en-US" sz="2200" dirty="0"/>
              <a:t> </a:t>
            </a:r>
            <a:r>
              <a:rPr lang="en-US" sz="2200" dirty="0" err="1"/>
              <a:t>của</a:t>
            </a:r>
            <a:r>
              <a:rPr lang="en-US" sz="2200" dirty="0"/>
              <a:t> </a:t>
            </a:r>
            <a:r>
              <a:rPr lang="en-US" sz="2200" dirty="0" err="1"/>
              <a:t>tự</a:t>
            </a:r>
            <a:r>
              <a:rPr lang="en-US" sz="2200" dirty="0"/>
              <a:t> </a:t>
            </a:r>
            <a:r>
              <a:rPr lang="en-US" sz="2200" dirty="0" err="1"/>
              <a:t>động</a:t>
            </a:r>
            <a:r>
              <a:rPr lang="en-US" sz="2200" dirty="0"/>
              <a:t> </a:t>
            </a:r>
            <a:r>
              <a:rPr lang="en-US" sz="2200" dirty="0" err="1"/>
              <a:t>hóa</a:t>
            </a:r>
            <a:r>
              <a:rPr lang="en-US" sz="2200" dirty="0"/>
              <a:t>:</a:t>
            </a:r>
          </a:p>
          <a:p>
            <a:pPr lvl="1">
              <a:buFontTx/>
              <a:buChar char="-"/>
            </a:pPr>
            <a:endParaRPr lang="en-US" sz="2200" dirty="0"/>
          </a:p>
          <a:p>
            <a:pPr lvl="1">
              <a:buFontTx/>
              <a:buChar char="-"/>
            </a:pPr>
            <a:endParaRPr lang="en-US" sz="2200" dirty="0"/>
          </a:p>
          <a:p>
            <a:pPr lvl="1">
              <a:buFontTx/>
              <a:buChar char="-"/>
            </a:pPr>
            <a:endParaRPr lang="en-US" sz="2200" dirty="0"/>
          </a:p>
          <a:p>
            <a:pPr lvl="1">
              <a:buFontTx/>
              <a:buChar char="-"/>
            </a:pPr>
            <a:endParaRPr lang="en-US" sz="2200" dirty="0"/>
          </a:p>
          <a:p>
            <a:pPr lvl="1">
              <a:buFontTx/>
              <a:buChar char="-"/>
            </a:pPr>
            <a:endParaRPr lang="en-US" sz="2200" dirty="0"/>
          </a:p>
          <a:p>
            <a:pPr lvl="1">
              <a:buFontTx/>
              <a:buChar char="-"/>
            </a:pPr>
            <a:endParaRPr lang="en-US" sz="2200" dirty="0"/>
          </a:p>
          <a:p>
            <a:pPr lvl="1">
              <a:buFontTx/>
              <a:buChar char="-"/>
            </a:pPr>
            <a:endParaRPr lang="en-US" sz="2200" dirty="0"/>
          </a:p>
          <a:p>
            <a:pPr lvl="1">
              <a:buFontTx/>
              <a:buChar char="-"/>
            </a:pPr>
            <a:endParaRPr lang="en-US" sz="2200" dirty="0"/>
          </a:p>
          <a:p>
            <a:pPr lvl="1">
              <a:buFontTx/>
              <a:buChar char="-"/>
            </a:pPr>
            <a:endParaRPr lang="en-US" sz="2200" dirty="0"/>
          </a:p>
          <a:p>
            <a:pPr marL="914400" lvl="2" indent="0">
              <a:buNone/>
            </a:pPr>
            <a:endParaRPr lang="en-US" sz="1800" dirty="0"/>
          </a:p>
          <a:p>
            <a:pPr lvl="2">
              <a:buFontTx/>
              <a:buChar char="-"/>
            </a:pPr>
            <a:endParaRPr lang="en-US" sz="1800" dirty="0"/>
          </a:p>
          <a:p>
            <a:endParaRPr lang="vi-VN" sz="1800" dirty="0">
              <a:latin typeface="+mj-lt"/>
            </a:endParaRPr>
          </a:p>
          <a:p>
            <a:pPr lvl="2">
              <a:buFontTx/>
              <a:buChar char="-"/>
            </a:pPr>
            <a:endParaRPr lang="en-US" sz="1800"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4</a:t>
            </a:fld>
            <a:endParaRPr lang="vi-VN"/>
          </a:p>
        </p:txBody>
      </p:sp>
      <p:sp>
        <p:nvSpPr>
          <p:cNvPr id="11" name="TextBox 10">
            <a:extLst>
              <a:ext uri="{FF2B5EF4-FFF2-40B4-BE49-F238E27FC236}">
                <a16:creationId xmlns:a16="http://schemas.microsoft.com/office/drawing/2014/main" id="{8774534A-058A-4FE5-B894-0BA0BF5B564C}"/>
              </a:ext>
            </a:extLst>
          </p:cNvPr>
          <p:cNvSpPr txBox="1"/>
          <p:nvPr/>
        </p:nvSpPr>
        <p:spPr>
          <a:xfrm>
            <a:off x="1328439" y="4417531"/>
            <a:ext cx="1968693" cy="307777"/>
          </a:xfrm>
          <a:prstGeom prst="rect">
            <a:avLst/>
          </a:prstGeom>
          <a:noFill/>
        </p:spPr>
        <p:txBody>
          <a:bodyPr wrap="square" rtlCol="0">
            <a:spAutoFit/>
          </a:bodyPr>
          <a:lstStyle/>
          <a:p>
            <a:r>
              <a:rPr lang="vi-VN" sz="1400" dirty="0">
                <a:latin typeface="+mj-lt"/>
              </a:rPr>
              <a:t>Hình 1.a: Xe cân bằng.</a:t>
            </a:r>
          </a:p>
        </p:txBody>
      </p:sp>
      <p:sp>
        <p:nvSpPr>
          <p:cNvPr id="12" name="TextBox 11">
            <a:extLst>
              <a:ext uri="{FF2B5EF4-FFF2-40B4-BE49-F238E27FC236}">
                <a16:creationId xmlns:a16="http://schemas.microsoft.com/office/drawing/2014/main" id="{85A1EB18-56BC-487F-B63A-83DFC141F21A}"/>
              </a:ext>
            </a:extLst>
          </p:cNvPr>
          <p:cNvSpPr txBox="1"/>
          <p:nvPr/>
        </p:nvSpPr>
        <p:spPr>
          <a:xfrm>
            <a:off x="4518588" y="4459689"/>
            <a:ext cx="3001028" cy="307777"/>
          </a:xfrm>
          <a:prstGeom prst="rect">
            <a:avLst/>
          </a:prstGeom>
          <a:noFill/>
        </p:spPr>
        <p:txBody>
          <a:bodyPr wrap="square" rtlCol="0">
            <a:spAutoFit/>
          </a:bodyPr>
          <a:lstStyle/>
          <a:p>
            <a:r>
              <a:rPr lang="vi-VN" sz="1400" dirty="0">
                <a:latin typeface="+mj-lt"/>
              </a:rPr>
              <a:t>Hình 1.b: Thiết bị bay không người lái.</a:t>
            </a:r>
          </a:p>
        </p:txBody>
      </p:sp>
      <p:sp>
        <p:nvSpPr>
          <p:cNvPr id="13" name="TextBox 12">
            <a:extLst>
              <a:ext uri="{FF2B5EF4-FFF2-40B4-BE49-F238E27FC236}">
                <a16:creationId xmlns:a16="http://schemas.microsoft.com/office/drawing/2014/main" id="{E194C158-5863-4576-A7DA-71AF17541F4D}"/>
              </a:ext>
            </a:extLst>
          </p:cNvPr>
          <p:cNvSpPr txBox="1"/>
          <p:nvPr/>
        </p:nvSpPr>
        <p:spPr>
          <a:xfrm>
            <a:off x="8894869" y="4459689"/>
            <a:ext cx="2174662" cy="307777"/>
          </a:xfrm>
          <a:prstGeom prst="rect">
            <a:avLst/>
          </a:prstGeom>
          <a:noFill/>
        </p:spPr>
        <p:txBody>
          <a:bodyPr wrap="square" rtlCol="0">
            <a:spAutoFit/>
          </a:bodyPr>
          <a:lstStyle/>
          <a:p>
            <a:r>
              <a:rPr lang="vi-VN" sz="1400" dirty="0">
                <a:latin typeface="+mj-lt"/>
              </a:rPr>
              <a:t>Hình 1.c: Tên lửa Kalibr.</a:t>
            </a:r>
          </a:p>
        </p:txBody>
      </p:sp>
      <p:pic>
        <p:nvPicPr>
          <p:cNvPr id="7" name="Picture 6">
            <a:extLst>
              <a:ext uri="{FF2B5EF4-FFF2-40B4-BE49-F238E27FC236}">
                <a16:creationId xmlns:a16="http://schemas.microsoft.com/office/drawing/2014/main" id="{6CA72190-2A8B-47F9-B4F0-0A51EFC8CCBD}"/>
              </a:ext>
            </a:extLst>
          </p:cNvPr>
          <p:cNvPicPr>
            <a:picLocks noChangeAspect="1"/>
          </p:cNvPicPr>
          <p:nvPr/>
        </p:nvPicPr>
        <p:blipFill rotWithShape="1">
          <a:blip r:embed="rId2">
            <a:extLst>
              <a:ext uri="{28A0092B-C50C-407E-A947-70E740481C1C}">
                <a14:useLocalDpi xmlns:a14="http://schemas.microsoft.com/office/drawing/2010/main" val="0"/>
              </a:ext>
            </a:extLst>
          </a:blip>
          <a:srcRect l="7146" r="7055"/>
          <a:stretch/>
        </p:blipFill>
        <p:spPr>
          <a:xfrm>
            <a:off x="357302" y="2252160"/>
            <a:ext cx="3752786" cy="2186961"/>
          </a:xfrm>
          <a:prstGeom prst="rect">
            <a:avLst/>
          </a:prstGeom>
        </p:spPr>
      </p:pic>
      <p:pic>
        <p:nvPicPr>
          <p:cNvPr id="14" name="Picture 13">
            <a:extLst>
              <a:ext uri="{FF2B5EF4-FFF2-40B4-BE49-F238E27FC236}">
                <a16:creationId xmlns:a16="http://schemas.microsoft.com/office/drawing/2014/main" id="{6851C85E-EE4A-4C22-99D6-C8D98ADC3D97}"/>
              </a:ext>
            </a:extLst>
          </p:cNvPr>
          <p:cNvPicPr>
            <a:picLocks noChangeAspect="1"/>
          </p:cNvPicPr>
          <p:nvPr/>
        </p:nvPicPr>
        <p:blipFill rotWithShape="1">
          <a:blip r:embed="rId3">
            <a:extLst>
              <a:ext uri="{28A0092B-C50C-407E-A947-70E740481C1C}">
                <a14:useLocalDpi xmlns:a14="http://schemas.microsoft.com/office/drawing/2010/main" val="0"/>
              </a:ext>
            </a:extLst>
          </a:blip>
          <a:srcRect l="14865" r="13303" b="5057"/>
          <a:stretch/>
        </p:blipFill>
        <p:spPr>
          <a:xfrm>
            <a:off x="4578029" y="2252160"/>
            <a:ext cx="2941587" cy="2186961"/>
          </a:xfrm>
          <a:prstGeom prst="rect">
            <a:avLst/>
          </a:prstGeom>
        </p:spPr>
      </p:pic>
      <p:pic>
        <p:nvPicPr>
          <p:cNvPr id="10" name="Picture 9">
            <a:extLst>
              <a:ext uri="{FF2B5EF4-FFF2-40B4-BE49-F238E27FC236}">
                <a16:creationId xmlns:a16="http://schemas.microsoft.com/office/drawing/2014/main" id="{B2C6554D-884A-4736-9582-A560E3D2B8CA}"/>
              </a:ext>
            </a:extLst>
          </p:cNvPr>
          <p:cNvPicPr>
            <a:picLocks noChangeAspect="1"/>
          </p:cNvPicPr>
          <p:nvPr/>
        </p:nvPicPr>
        <p:blipFill rotWithShape="1">
          <a:blip r:embed="rId4">
            <a:extLst>
              <a:ext uri="{28A0092B-C50C-407E-A947-70E740481C1C}">
                <a14:useLocalDpi xmlns:a14="http://schemas.microsoft.com/office/drawing/2010/main" val="0"/>
              </a:ext>
            </a:extLst>
          </a:blip>
          <a:srcRect l="2681" r="9484"/>
          <a:stretch/>
        </p:blipFill>
        <p:spPr>
          <a:xfrm>
            <a:off x="7898596" y="2248963"/>
            <a:ext cx="3841836" cy="2186961"/>
          </a:xfrm>
          <a:prstGeom prst="rect">
            <a:avLst/>
          </a:prstGeom>
        </p:spPr>
      </p:pic>
      <p:sp>
        <p:nvSpPr>
          <p:cNvPr id="15" name="TextBox 14">
            <a:extLst>
              <a:ext uri="{FF2B5EF4-FFF2-40B4-BE49-F238E27FC236}">
                <a16:creationId xmlns:a16="http://schemas.microsoft.com/office/drawing/2014/main" id="{FD0D4514-0FB2-4324-9855-CE4D0FDF2B1D}"/>
              </a:ext>
            </a:extLst>
          </p:cNvPr>
          <p:cNvSpPr txBox="1"/>
          <p:nvPr/>
        </p:nvSpPr>
        <p:spPr>
          <a:xfrm>
            <a:off x="1125717" y="5381999"/>
            <a:ext cx="10228083" cy="430887"/>
          </a:xfrm>
          <a:prstGeom prst="rect">
            <a:avLst/>
          </a:prstGeom>
          <a:noFill/>
        </p:spPr>
        <p:txBody>
          <a:bodyPr wrap="square" rtlCol="0">
            <a:spAutoFit/>
          </a:bodyPr>
          <a:lstStyle/>
          <a:p>
            <a:endParaRPr lang="vi-VN" sz="2200" dirty="0">
              <a:latin typeface="+mj-lt"/>
            </a:endParaRPr>
          </a:p>
        </p:txBody>
      </p:sp>
      <p:sp>
        <p:nvSpPr>
          <p:cNvPr id="16" name="TextBox 15">
            <a:extLst>
              <a:ext uri="{FF2B5EF4-FFF2-40B4-BE49-F238E27FC236}">
                <a16:creationId xmlns:a16="http://schemas.microsoft.com/office/drawing/2014/main" id="{A7AEDACA-6F00-40D6-AE22-DFCA244BC4D8}"/>
              </a:ext>
            </a:extLst>
          </p:cNvPr>
          <p:cNvSpPr txBox="1"/>
          <p:nvPr/>
        </p:nvSpPr>
        <p:spPr>
          <a:xfrm>
            <a:off x="357302" y="4981876"/>
            <a:ext cx="11271446" cy="2062103"/>
          </a:xfrm>
          <a:prstGeom prst="rect">
            <a:avLst/>
          </a:prstGeom>
          <a:noFill/>
        </p:spPr>
        <p:txBody>
          <a:bodyPr wrap="square" rtlCol="0">
            <a:spAutoFit/>
          </a:bodyPr>
          <a:lstStyle/>
          <a:p>
            <a:pPr lvl="1">
              <a:buFontTx/>
              <a:buChar char="-"/>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khiển</a:t>
            </a:r>
            <a:r>
              <a:rPr lang="en-US" sz="2200" dirty="0">
                <a:latin typeface="Times New Roman" panose="02020603050405020304" pitchFamily="18" charset="0"/>
                <a:cs typeface="Times New Roman" panose="02020603050405020304" pitchFamily="18" charset="0"/>
              </a:rPr>
              <a:t> PID:</a:t>
            </a:r>
          </a:p>
          <a:p>
            <a:pPr marL="1257300" lvl="2" indent="-34290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PID là một cơ chế phản hồi vòng điều khiển được sử dụng rộng rãi trong các hệ thống điều khiển tự động.</a:t>
            </a:r>
          </a:p>
          <a:p>
            <a:pPr marL="1257300" lvl="2" indent="-34290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Bộ điều khiển PID sẽ tính toán và điều khiển hệ thống sao cho sai số hệ thống (Error) đạt mức nhỏ nhất.</a:t>
            </a:r>
          </a:p>
          <a:p>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6297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r>
              <a:rPr lang="en-US" dirty="0"/>
              <a:t>I. </a:t>
            </a: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p:txBody>
          <a:bodyPr/>
          <a:lstStyle/>
          <a:p>
            <a:r>
              <a:rPr lang="en-US" b="1" dirty="0" err="1"/>
              <a:t>Bộ</a:t>
            </a:r>
            <a:r>
              <a:rPr lang="en-US" b="1" dirty="0"/>
              <a:t> </a:t>
            </a:r>
            <a:r>
              <a:rPr lang="en-US" b="1" dirty="0" err="1"/>
              <a:t>điều</a:t>
            </a:r>
            <a:r>
              <a:rPr lang="en-US" b="1" dirty="0"/>
              <a:t> </a:t>
            </a:r>
            <a:r>
              <a:rPr lang="en-US" b="1" dirty="0" err="1"/>
              <a:t>khiển</a:t>
            </a:r>
            <a:r>
              <a:rPr lang="en-US" b="1" dirty="0"/>
              <a:t> PID</a:t>
            </a:r>
            <a:endParaRPr lang="vi-VN" b="1"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5</a:t>
            </a:fld>
            <a:endParaRPr lang="vi-VN"/>
          </a:p>
        </p:txBody>
      </p:sp>
      <p:pic>
        <p:nvPicPr>
          <p:cNvPr id="5" name="Picture 4">
            <a:extLst>
              <a:ext uri="{FF2B5EF4-FFF2-40B4-BE49-F238E27FC236}">
                <a16:creationId xmlns:a16="http://schemas.microsoft.com/office/drawing/2014/main" id="{83A10AFC-3411-45CA-8C1C-CA40B6443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145" y="1800586"/>
            <a:ext cx="6971128" cy="3506091"/>
          </a:xfrm>
          <a:prstGeom prst="rect">
            <a:avLst/>
          </a:prstGeom>
        </p:spPr>
      </p:pic>
      <p:pic>
        <p:nvPicPr>
          <p:cNvPr id="7" name="Picture 6">
            <a:extLst>
              <a:ext uri="{FF2B5EF4-FFF2-40B4-BE49-F238E27FC236}">
                <a16:creationId xmlns:a16="http://schemas.microsoft.com/office/drawing/2014/main" id="{BA57889C-C0BA-448A-9C42-70E0B53F4BF6}"/>
              </a:ext>
            </a:extLst>
          </p:cNvPr>
          <p:cNvPicPr>
            <a:picLocks noChangeAspect="1"/>
          </p:cNvPicPr>
          <p:nvPr/>
        </p:nvPicPr>
        <p:blipFill>
          <a:blip r:embed="rId3"/>
          <a:stretch>
            <a:fillRect/>
          </a:stretch>
        </p:blipFill>
        <p:spPr>
          <a:xfrm>
            <a:off x="2890170" y="5602754"/>
            <a:ext cx="4941078" cy="1171219"/>
          </a:xfrm>
          <a:prstGeom prst="rect">
            <a:avLst/>
          </a:prstGeom>
        </p:spPr>
      </p:pic>
      <p:sp>
        <p:nvSpPr>
          <p:cNvPr id="9" name="TextBox 8">
            <a:extLst>
              <a:ext uri="{FF2B5EF4-FFF2-40B4-BE49-F238E27FC236}">
                <a16:creationId xmlns:a16="http://schemas.microsoft.com/office/drawing/2014/main" id="{F67208E9-9446-4914-95B9-6B4392BDF25D}"/>
              </a:ext>
            </a:extLst>
          </p:cNvPr>
          <p:cNvSpPr txBox="1"/>
          <p:nvPr/>
        </p:nvSpPr>
        <p:spPr>
          <a:xfrm>
            <a:off x="3615965" y="5088593"/>
            <a:ext cx="4960069" cy="307777"/>
          </a:xfrm>
          <a:prstGeom prst="rect">
            <a:avLst/>
          </a:prstGeom>
          <a:noFill/>
        </p:spPr>
        <p:txBody>
          <a:bodyPr wrap="square" rtlCol="0">
            <a:spAutoFit/>
          </a:bodyPr>
          <a:lstStyle/>
          <a:p>
            <a:r>
              <a:rPr lang="vi-VN" sz="1400" dirty="0">
                <a:latin typeface="+mj-lt"/>
              </a:rPr>
              <a:t>Hình 2: Cấu trúc của bộ điều khiển PID.</a:t>
            </a:r>
          </a:p>
        </p:txBody>
      </p:sp>
    </p:spTree>
    <p:extLst>
      <p:ext uri="{BB962C8B-B14F-4D97-AF65-F5344CB8AC3E}">
        <p14:creationId xmlns:p14="http://schemas.microsoft.com/office/powerpoint/2010/main" val="181297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pPr marL="857250" indent="-857250">
              <a:buFont typeface="+mj-lt"/>
              <a:buAutoNum type="romanUcPeriod"/>
            </a:pP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772211" y="1472075"/>
            <a:ext cx="10851037" cy="5407964"/>
          </a:xfrm>
        </p:spPr>
        <p:txBody>
          <a:bodyPr>
            <a:normAutofit/>
          </a:bodyPr>
          <a:lstStyle/>
          <a:p>
            <a:pPr marL="0" indent="0">
              <a:buNone/>
            </a:pPr>
            <a:r>
              <a:rPr lang="en-US" b="1" dirty="0"/>
              <a:t>2.   </a:t>
            </a:r>
            <a:r>
              <a:rPr lang="en-US" b="1" dirty="0" err="1"/>
              <a:t>Các</a:t>
            </a:r>
            <a:r>
              <a:rPr lang="en-US" b="1" dirty="0"/>
              <a:t> </a:t>
            </a:r>
            <a:r>
              <a:rPr lang="en-US" b="1" dirty="0" err="1"/>
              <a:t>thành</a:t>
            </a:r>
            <a:r>
              <a:rPr lang="en-US" b="1" dirty="0"/>
              <a:t> </a:t>
            </a:r>
            <a:r>
              <a:rPr lang="en-US" b="1" dirty="0" err="1"/>
              <a:t>phần</a:t>
            </a:r>
            <a:r>
              <a:rPr lang="en-US" b="1" dirty="0"/>
              <a:t> </a:t>
            </a:r>
            <a:r>
              <a:rPr lang="en-US" b="1" dirty="0" err="1"/>
              <a:t>trong</a:t>
            </a:r>
            <a:r>
              <a:rPr lang="en-US" b="1" dirty="0"/>
              <a:t> </a:t>
            </a:r>
            <a:r>
              <a:rPr lang="en-US" b="1" dirty="0" err="1"/>
              <a:t>bộ</a:t>
            </a:r>
            <a:r>
              <a:rPr lang="en-US" b="1" dirty="0"/>
              <a:t> </a:t>
            </a:r>
            <a:r>
              <a:rPr lang="en-US" b="1" dirty="0" err="1"/>
              <a:t>điều</a:t>
            </a:r>
            <a:r>
              <a:rPr lang="en-US" b="1" dirty="0"/>
              <a:t> </a:t>
            </a:r>
            <a:r>
              <a:rPr lang="en-US" b="1" dirty="0" err="1"/>
              <a:t>khiển</a:t>
            </a:r>
            <a:r>
              <a:rPr lang="en-US" b="1" dirty="0"/>
              <a:t>.</a:t>
            </a:r>
          </a:p>
          <a:p>
            <a:pPr marL="971550" lvl="1" indent="-514350">
              <a:buFont typeface="+mj-lt"/>
              <a:buAutoNum type="alphaLcPeriod"/>
            </a:pPr>
            <a:r>
              <a:rPr lang="en-US" sz="2600" dirty="0" err="1"/>
              <a:t>Thành</a:t>
            </a:r>
            <a:r>
              <a:rPr lang="en-US" sz="2600" dirty="0"/>
              <a:t> </a:t>
            </a:r>
            <a:r>
              <a:rPr lang="en-US" sz="2600" dirty="0" err="1"/>
              <a:t>phần</a:t>
            </a:r>
            <a:r>
              <a:rPr lang="en-US" sz="2600" dirty="0"/>
              <a:t> </a:t>
            </a:r>
            <a:r>
              <a:rPr lang="en-US" sz="2600" dirty="0" err="1"/>
              <a:t>tỷ</a:t>
            </a:r>
            <a:r>
              <a:rPr lang="en-US" sz="2600" dirty="0"/>
              <a:t> </a:t>
            </a:r>
            <a:r>
              <a:rPr lang="en-US" sz="2600" dirty="0" err="1"/>
              <a:t>lệ</a:t>
            </a:r>
            <a:r>
              <a:rPr lang="en-US" sz="2600" dirty="0"/>
              <a:t> (P - Proportional)</a:t>
            </a:r>
          </a:p>
          <a:p>
            <a:pPr marL="914400" lvl="2" indent="0">
              <a:buNone/>
            </a:pPr>
            <a:endParaRPr lang="en-US" sz="2400" dirty="0"/>
          </a:p>
          <a:p>
            <a:pPr lvl="2"/>
            <a:r>
              <a:rPr lang="en-US" sz="2400" dirty="0"/>
              <a:t> </a:t>
            </a:r>
          </a:p>
          <a:p>
            <a:pPr lvl="2"/>
            <a:r>
              <a:rPr lang="en-US" sz="2400" i="1" dirty="0" err="1">
                <a:solidFill>
                  <a:schemeClr val="accent2"/>
                </a:solidFill>
              </a:rPr>
              <a:t>Làm</a:t>
            </a:r>
            <a:r>
              <a:rPr lang="en-US" sz="2400" i="1" dirty="0">
                <a:solidFill>
                  <a:schemeClr val="accent2"/>
                </a:solidFill>
              </a:rPr>
              <a:t> </a:t>
            </a:r>
            <a:r>
              <a:rPr lang="en-US" sz="2400" i="1" dirty="0" err="1">
                <a:solidFill>
                  <a:schemeClr val="accent2"/>
                </a:solidFill>
              </a:rPr>
              <a:t>thay</a:t>
            </a:r>
            <a:r>
              <a:rPr lang="en-US" sz="2400" i="1" dirty="0">
                <a:solidFill>
                  <a:schemeClr val="accent2"/>
                </a:solidFill>
              </a:rPr>
              <a:t> </a:t>
            </a:r>
            <a:r>
              <a:rPr lang="en-US" sz="2400" i="1" dirty="0" err="1">
                <a:solidFill>
                  <a:schemeClr val="accent2"/>
                </a:solidFill>
              </a:rPr>
              <a:t>đổi</a:t>
            </a:r>
            <a:r>
              <a:rPr lang="en-US" sz="2400" i="1" dirty="0">
                <a:solidFill>
                  <a:schemeClr val="accent2"/>
                </a:solidFill>
              </a:rPr>
              <a:t> </a:t>
            </a:r>
            <a:r>
              <a:rPr lang="en-US" sz="2400" i="1" dirty="0" err="1">
                <a:solidFill>
                  <a:schemeClr val="accent2"/>
                </a:solidFill>
              </a:rPr>
              <a:t>giá</a:t>
            </a:r>
            <a:r>
              <a:rPr lang="en-US" sz="2400" i="1" dirty="0">
                <a:solidFill>
                  <a:schemeClr val="accent2"/>
                </a:solidFill>
              </a:rPr>
              <a:t> </a:t>
            </a:r>
            <a:r>
              <a:rPr lang="en-US" sz="2400" i="1" dirty="0" err="1">
                <a:solidFill>
                  <a:schemeClr val="accent2"/>
                </a:solidFill>
              </a:rPr>
              <a:t>trị</a:t>
            </a:r>
            <a:r>
              <a:rPr lang="en-US" sz="2400" i="1" dirty="0">
                <a:solidFill>
                  <a:schemeClr val="accent2"/>
                </a:solidFill>
              </a:rPr>
              <a:t> </a:t>
            </a:r>
            <a:r>
              <a:rPr lang="en-US" sz="2400" i="1" dirty="0" err="1">
                <a:solidFill>
                  <a:schemeClr val="accent2"/>
                </a:solidFill>
              </a:rPr>
              <a:t>đầu</a:t>
            </a:r>
            <a:r>
              <a:rPr lang="en-US" sz="2400" i="1" dirty="0">
                <a:solidFill>
                  <a:schemeClr val="accent2"/>
                </a:solidFill>
              </a:rPr>
              <a:t> ra, </a:t>
            </a:r>
            <a:r>
              <a:rPr lang="en-US" sz="2400" i="1" dirty="0" err="1">
                <a:solidFill>
                  <a:schemeClr val="accent2"/>
                </a:solidFill>
              </a:rPr>
              <a:t>tỷ</a:t>
            </a:r>
            <a:r>
              <a:rPr lang="en-US" sz="2400" i="1" dirty="0">
                <a:solidFill>
                  <a:schemeClr val="accent2"/>
                </a:solidFill>
              </a:rPr>
              <a:t> </a:t>
            </a:r>
            <a:r>
              <a:rPr lang="en-US" sz="2400" i="1" dirty="0" err="1">
                <a:solidFill>
                  <a:schemeClr val="accent2"/>
                </a:solidFill>
              </a:rPr>
              <a:t>lệ</a:t>
            </a:r>
            <a:r>
              <a:rPr lang="en-US" sz="2400" i="1" dirty="0">
                <a:solidFill>
                  <a:schemeClr val="accent2"/>
                </a:solidFill>
              </a:rPr>
              <a:t> </a:t>
            </a:r>
            <a:r>
              <a:rPr lang="en-US" sz="2400" i="1" dirty="0" err="1">
                <a:solidFill>
                  <a:schemeClr val="accent2"/>
                </a:solidFill>
              </a:rPr>
              <a:t>với</a:t>
            </a:r>
            <a:r>
              <a:rPr lang="en-US" sz="2400" i="1" dirty="0">
                <a:solidFill>
                  <a:schemeClr val="accent2"/>
                </a:solidFill>
              </a:rPr>
              <a:t> </a:t>
            </a:r>
            <a:r>
              <a:rPr lang="en-US" sz="2400" i="1" dirty="0" err="1">
                <a:solidFill>
                  <a:schemeClr val="accent2"/>
                </a:solidFill>
              </a:rPr>
              <a:t>giá</a:t>
            </a:r>
            <a:r>
              <a:rPr lang="en-US" sz="2400" i="1" dirty="0">
                <a:solidFill>
                  <a:schemeClr val="accent2"/>
                </a:solidFill>
              </a:rPr>
              <a:t> </a:t>
            </a:r>
            <a:r>
              <a:rPr lang="en-US" sz="2400" i="1" dirty="0" err="1">
                <a:solidFill>
                  <a:schemeClr val="accent2"/>
                </a:solidFill>
              </a:rPr>
              <a:t>trị</a:t>
            </a:r>
            <a:r>
              <a:rPr lang="en-US" sz="2400" i="1" dirty="0">
                <a:solidFill>
                  <a:schemeClr val="accent2"/>
                </a:solidFill>
              </a:rPr>
              <a:t> </a:t>
            </a:r>
            <a:br>
              <a:rPr lang="en-US" sz="2400" i="1" dirty="0">
                <a:solidFill>
                  <a:schemeClr val="accent2"/>
                </a:solidFill>
              </a:rPr>
            </a:br>
            <a:r>
              <a:rPr lang="en-US" sz="2400" i="1" dirty="0" err="1">
                <a:solidFill>
                  <a:schemeClr val="accent2"/>
                </a:solidFill>
              </a:rPr>
              <a:t>sai</a:t>
            </a:r>
            <a:r>
              <a:rPr lang="en-US" sz="2400" i="1" dirty="0">
                <a:solidFill>
                  <a:schemeClr val="accent2"/>
                </a:solidFill>
              </a:rPr>
              <a:t> </a:t>
            </a:r>
            <a:r>
              <a:rPr lang="en-US" sz="2400" i="1" dirty="0" err="1">
                <a:solidFill>
                  <a:schemeClr val="accent2"/>
                </a:solidFill>
              </a:rPr>
              <a:t>số</a:t>
            </a:r>
            <a:r>
              <a:rPr lang="en-US" sz="2400" i="1" dirty="0">
                <a:solidFill>
                  <a:schemeClr val="accent2"/>
                </a:solidFill>
              </a:rPr>
              <a:t> </a:t>
            </a:r>
            <a:r>
              <a:rPr lang="en-US" sz="2400" i="1" dirty="0" err="1">
                <a:solidFill>
                  <a:schemeClr val="accent2"/>
                </a:solidFill>
              </a:rPr>
              <a:t>hiện</a:t>
            </a:r>
            <a:r>
              <a:rPr lang="en-US" sz="2400" i="1" dirty="0">
                <a:solidFill>
                  <a:schemeClr val="accent2"/>
                </a:solidFill>
              </a:rPr>
              <a:t> </a:t>
            </a:r>
            <a:r>
              <a:rPr lang="en-US" sz="2400" i="1" dirty="0" err="1">
                <a:solidFill>
                  <a:schemeClr val="accent2"/>
                </a:solidFill>
              </a:rPr>
              <a:t>tại</a:t>
            </a:r>
            <a:r>
              <a:rPr lang="en-US" sz="2400" i="1" dirty="0">
                <a:solidFill>
                  <a:schemeClr val="accent2"/>
                </a:solidFill>
              </a:rPr>
              <a:t>.</a:t>
            </a:r>
            <a:endParaRPr lang="vi-VN" sz="2400" i="1" dirty="0">
              <a:solidFill>
                <a:schemeClr val="accent2"/>
              </a:solidFill>
            </a:endParaRPr>
          </a:p>
          <a:p>
            <a:pPr lvl="2"/>
            <a:r>
              <a:rPr lang="vi-VN" sz="2400" dirty="0"/>
              <a:t>Độ lợi tỷ lệ quá cao, hệ thống không ổn định.</a:t>
            </a:r>
          </a:p>
          <a:p>
            <a:pPr lvl="2"/>
            <a:r>
              <a:rPr lang="vi-VN" sz="2400" dirty="0"/>
              <a:t>Độ lợi nhỏ, hệ thống kém nhạy. </a:t>
            </a:r>
          </a:p>
          <a:p>
            <a:pPr lvl="2"/>
            <a:r>
              <a:rPr lang="vi-VN" sz="2400" dirty="0"/>
              <a:t>Đóng góp phần lớn sự thay đổi đầu ra.</a:t>
            </a:r>
            <a:endParaRPr lang="en-US" sz="2400" dirty="0"/>
          </a:p>
          <a:p>
            <a:pPr marL="1428750" lvl="2" indent="-514350">
              <a:buFont typeface="+mj-lt"/>
              <a:buAutoNum type="alphaLcPeriod"/>
            </a:pPr>
            <a:endParaRPr lang="en-US" dirty="0"/>
          </a:p>
          <a:p>
            <a:pPr marL="971550" lvl="1" indent="-514350">
              <a:buFont typeface="+mj-lt"/>
              <a:buAutoNum type="alphaLcPeriod"/>
            </a:pPr>
            <a:endParaRPr lang="en-US" dirty="0"/>
          </a:p>
          <a:p>
            <a:pPr marL="457200" lvl="1" indent="0">
              <a:buNone/>
            </a:pPr>
            <a:endParaRPr lang="en-US"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6</a:t>
            </a:fld>
            <a:endParaRPr lang="vi-VN"/>
          </a:p>
        </p:txBody>
      </p:sp>
      <p:pic>
        <p:nvPicPr>
          <p:cNvPr id="5" name="Picture 4">
            <a:extLst>
              <a:ext uri="{FF2B5EF4-FFF2-40B4-BE49-F238E27FC236}">
                <a16:creationId xmlns:a16="http://schemas.microsoft.com/office/drawing/2014/main" id="{FBDA102E-A0EB-4105-941B-D8964E68AC83}"/>
              </a:ext>
            </a:extLst>
          </p:cNvPr>
          <p:cNvPicPr>
            <a:picLocks noChangeAspect="1"/>
          </p:cNvPicPr>
          <p:nvPr/>
        </p:nvPicPr>
        <p:blipFill rotWithShape="1">
          <a:blip r:embed="rId2"/>
          <a:srcRect b="15592"/>
          <a:stretch/>
        </p:blipFill>
        <p:spPr>
          <a:xfrm>
            <a:off x="7691476" y="2104283"/>
            <a:ext cx="4408642" cy="3382166"/>
          </a:xfrm>
          <a:prstGeom prst="rect">
            <a:avLst/>
          </a:prstGeom>
        </p:spPr>
      </p:pic>
      <p:pic>
        <p:nvPicPr>
          <p:cNvPr id="13" name="Picture 12">
            <a:extLst>
              <a:ext uri="{FF2B5EF4-FFF2-40B4-BE49-F238E27FC236}">
                <a16:creationId xmlns:a16="http://schemas.microsoft.com/office/drawing/2014/main" id="{8C55AF32-0BAE-4611-A8AC-C8A0BE29C494}"/>
              </a:ext>
            </a:extLst>
          </p:cNvPr>
          <p:cNvPicPr>
            <a:picLocks noChangeAspect="1"/>
          </p:cNvPicPr>
          <p:nvPr/>
        </p:nvPicPr>
        <p:blipFill>
          <a:blip r:embed="rId3"/>
          <a:stretch>
            <a:fillRect/>
          </a:stretch>
        </p:blipFill>
        <p:spPr>
          <a:xfrm>
            <a:off x="1965516" y="2646575"/>
            <a:ext cx="2069157" cy="490169"/>
          </a:xfrm>
          <a:prstGeom prst="rect">
            <a:avLst/>
          </a:prstGeom>
        </p:spPr>
      </p:pic>
      <p:sp>
        <p:nvSpPr>
          <p:cNvPr id="7" name="TextBox 6">
            <a:extLst>
              <a:ext uri="{FF2B5EF4-FFF2-40B4-BE49-F238E27FC236}">
                <a16:creationId xmlns:a16="http://schemas.microsoft.com/office/drawing/2014/main" id="{59854AE9-9C8C-4CDE-A318-987F452BE159}"/>
              </a:ext>
            </a:extLst>
          </p:cNvPr>
          <p:cNvSpPr txBox="1"/>
          <p:nvPr/>
        </p:nvSpPr>
        <p:spPr>
          <a:xfrm>
            <a:off x="7962124" y="5565731"/>
            <a:ext cx="3867346" cy="523220"/>
          </a:xfrm>
          <a:prstGeom prst="rect">
            <a:avLst/>
          </a:prstGeom>
          <a:noFill/>
        </p:spPr>
        <p:txBody>
          <a:bodyPr wrap="square" rtlCol="0">
            <a:spAutoFit/>
          </a:bodyPr>
          <a:lstStyle/>
          <a:p>
            <a:pPr algn="ctr"/>
            <a:r>
              <a:rPr lang="vi-VN" sz="1400" dirty="0">
                <a:latin typeface="+mj-lt"/>
              </a:rPr>
              <a:t>Hình 3: Đồ thị PV theo thời gian với ba giá trị Kp (Ki và Kd là hằng số).</a:t>
            </a:r>
          </a:p>
        </p:txBody>
      </p:sp>
    </p:spTree>
    <p:extLst>
      <p:ext uri="{BB962C8B-B14F-4D97-AF65-F5344CB8AC3E}">
        <p14:creationId xmlns:p14="http://schemas.microsoft.com/office/powerpoint/2010/main" val="100868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pPr marL="857250" indent="-857250">
              <a:buFont typeface="+mj-lt"/>
              <a:buAutoNum type="romanUcPeriod"/>
            </a:pP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282018" y="1450036"/>
            <a:ext cx="10851037" cy="5407964"/>
          </a:xfrm>
        </p:spPr>
        <p:txBody>
          <a:bodyPr>
            <a:normAutofit/>
          </a:bodyPr>
          <a:lstStyle/>
          <a:p>
            <a:pPr marL="457200" lvl="1" indent="0">
              <a:buNone/>
            </a:pPr>
            <a:endParaRPr lang="en-US" sz="2600" dirty="0"/>
          </a:p>
          <a:p>
            <a:pPr marL="457200" lvl="1" indent="0">
              <a:buNone/>
            </a:pPr>
            <a:r>
              <a:rPr lang="en-US" sz="2600" dirty="0"/>
              <a:t> b.  </a:t>
            </a:r>
            <a:r>
              <a:rPr lang="en-US" sz="2600" dirty="0" err="1"/>
              <a:t>Thành</a:t>
            </a:r>
            <a:r>
              <a:rPr lang="en-US" sz="2600" dirty="0"/>
              <a:t> </a:t>
            </a:r>
            <a:r>
              <a:rPr lang="en-US" sz="2600" dirty="0" err="1"/>
              <a:t>phần</a:t>
            </a:r>
            <a:r>
              <a:rPr lang="en-US" sz="2600" dirty="0"/>
              <a:t> </a:t>
            </a:r>
            <a:r>
              <a:rPr lang="en-US" sz="2600" dirty="0" err="1"/>
              <a:t>tích</a:t>
            </a:r>
            <a:r>
              <a:rPr lang="en-US" sz="2600" dirty="0"/>
              <a:t> </a:t>
            </a:r>
            <a:r>
              <a:rPr lang="en-US" sz="2600" dirty="0" err="1"/>
              <a:t>phân</a:t>
            </a:r>
            <a:r>
              <a:rPr lang="en-US" sz="2600" dirty="0"/>
              <a:t> (I - Proportional)</a:t>
            </a:r>
          </a:p>
          <a:p>
            <a:pPr marL="457200" lvl="1" indent="0">
              <a:buNone/>
            </a:pPr>
            <a:endParaRPr lang="en-US" sz="2600" dirty="0"/>
          </a:p>
          <a:p>
            <a:pPr lvl="2"/>
            <a:r>
              <a:rPr lang="en-US" sz="2400" dirty="0"/>
              <a:t> </a:t>
            </a:r>
          </a:p>
          <a:p>
            <a:pPr lvl="2"/>
            <a:r>
              <a:rPr lang="en-US" sz="2400" dirty="0" err="1"/>
              <a:t>Tỉ</a:t>
            </a:r>
            <a:r>
              <a:rPr lang="en-US" sz="2400" dirty="0"/>
              <a:t> </a:t>
            </a:r>
            <a:r>
              <a:rPr lang="en-US" sz="2400" dirty="0" err="1"/>
              <a:t>lệ</a:t>
            </a:r>
            <a:r>
              <a:rPr lang="en-US" sz="2400" dirty="0"/>
              <a:t> </a:t>
            </a:r>
            <a:r>
              <a:rPr lang="en-US" sz="2400" dirty="0" err="1"/>
              <a:t>với</a:t>
            </a:r>
            <a:r>
              <a:rPr lang="en-US" sz="2400" dirty="0"/>
              <a:t> </a:t>
            </a:r>
            <a:r>
              <a:rPr lang="en-US" sz="2400" dirty="0" err="1"/>
              <a:t>biên</a:t>
            </a:r>
            <a:r>
              <a:rPr lang="en-US" sz="2400" dirty="0"/>
              <a:t> </a:t>
            </a:r>
            <a:r>
              <a:rPr lang="en-US" sz="2400" dirty="0" err="1"/>
              <a:t>độ</a:t>
            </a:r>
            <a:r>
              <a:rPr lang="en-US" sz="2400" dirty="0"/>
              <a:t> </a:t>
            </a:r>
            <a:r>
              <a:rPr lang="en-US" sz="2400" dirty="0" err="1"/>
              <a:t>và</a:t>
            </a:r>
            <a:r>
              <a:rPr lang="en-US" sz="2400" dirty="0"/>
              <a:t> </a:t>
            </a:r>
            <a:r>
              <a:rPr lang="en-US" sz="2400" dirty="0" err="1"/>
              <a:t>thời</a:t>
            </a:r>
            <a:r>
              <a:rPr lang="en-US" sz="2400" dirty="0"/>
              <a:t> </a:t>
            </a:r>
            <a:r>
              <a:rPr lang="en-US" sz="2400" dirty="0" err="1"/>
              <a:t>gian</a:t>
            </a:r>
            <a:r>
              <a:rPr lang="en-US" sz="2400" dirty="0"/>
              <a:t> </a:t>
            </a:r>
            <a:r>
              <a:rPr lang="en-US" sz="2400" dirty="0" err="1"/>
              <a:t>xảy</a:t>
            </a:r>
            <a:r>
              <a:rPr lang="en-US" sz="2400" dirty="0"/>
              <a:t> ra </a:t>
            </a:r>
            <a:r>
              <a:rPr lang="en-US" sz="2400" dirty="0" err="1"/>
              <a:t>sai</a:t>
            </a:r>
            <a:r>
              <a:rPr lang="en-US" sz="2400" dirty="0"/>
              <a:t> </a:t>
            </a:r>
            <a:r>
              <a:rPr lang="en-US" sz="2400" dirty="0" err="1"/>
              <a:t>số</a:t>
            </a:r>
            <a:r>
              <a:rPr lang="en-US" sz="2400" dirty="0"/>
              <a:t>. </a:t>
            </a:r>
          </a:p>
          <a:p>
            <a:pPr lvl="2"/>
            <a:r>
              <a:rPr lang="en-US" sz="2400" dirty="0" err="1"/>
              <a:t>Cộng</a:t>
            </a:r>
            <a:r>
              <a:rPr lang="en-US" sz="2400" dirty="0"/>
              <a:t> </a:t>
            </a:r>
            <a:r>
              <a:rPr lang="en-US" sz="2400" dirty="0" err="1"/>
              <a:t>dồn</a:t>
            </a:r>
            <a:r>
              <a:rPr lang="en-US" sz="2400" dirty="0"/>
              <a:t> </a:t>
            </a:r>
            <a:r>
              <a:rPr lang="en-US" sz="2400" dirty="0" err="1"/>
              <a:t>các</a:t>
            </a:r>
            <a:r>
              <a:rPr lang="en-US" sz="2400" dirty="0"/>
              <a:t> </a:t>
            </a:r>
            <a:r>
              <a:rPr lang="en-US" sz="2400" dirty="0" err="1"/>
              <a:t>sai</a:t>
            </a:r>
            <a:r>
              <a:rPr lang="en-US" sz="2400" dirty="0"/>
              <a:t> </a:t>
            </a:r>
            <a:r>
              <a:rPr lang="en-US" sz="2400" dirty="0" err="1"/>
              <a:t>số</a:t>
            </a:r>
            <a:r>
              <a:rPr lang="en-US" sz="2400" dirty="0"/>
              <a:t> </a:t>
            </a:r>
            <a:r>
              <a:rPr lang="en-US" sz="2400" dirty="0" err="1"/>
              <a:t>tức</a:t>
            </a:r>
            <a:r>
              <a:rPr lang="en-US" sz="2400" dirty="0"/>
              <a:t> </a:t>
            </a:r>
            <a:r>
              <a:rPr lang="en-US" sz="2400" dirty="0" err="1"/>
              <a:t>thời</a:t>
            </a:r>
            <a:r>
              <a:rPr lang="en-US" sz="2400" dirty="0"/>
              <a:t> </a:t>
            </a:r>
            <a:r>
              <a:rPr lang="en-US" sz="2400" dirty="0" err="1"/>
              <a:t>theo</a:t>
            </a:r>
            <a:br>
              <a:rPr lang="en-US" sz="2400" dirty="0"/>
            </a:br>
            <a:r>
              <a:rPr lang="en-US" sz="2400" dirty="0" err="1"/>
              <a:t>thời</a:t>
            </a:r>
            <a:r>
              <a:rPr lang="en-US" sz="2400" dirty="0"/>
              <a:t> </a:t>
            </a:r>
            <a:r>
              <a:rPr lang="en-US" sz="2400" dirty="0" err="1"/>
              <a:t>gian</a:t>
            </a:r>
            <a:r>
              <a:rPr lang="en-US" sz="2400" dirty="0"/>
              <a:t>, </a:t>
            </a:r>
            <a:r>
              <a:rPr lang="en-US" sz="2400" dirty="0" err="1"/>
              <a:t>cho</a:t>
            </a:r>
            <a:r>
              <a:rPr lang="en-US" sz="2400" dirty="0"/>
              <a:t> ra </a:t>
            </a:r>
            <a:r>
              <a:rPr lang="en-US" sz="2400" dirty="0" err="1"/>
              <a:t>tích</a:t>
            </a:r>
            <a:r>
              <a:rPr lang="en-US" sz="2400" dirty="0"/>
              <a:t> </a:t>
            </a:r>
            <a:r>
              <a:rPr lang="en-US" sz="2400" dirty="0" err="1"/>
              <a:t>lũy</a:t>
            </a:r>
            <a:r>
              <a:rPr lang="en-US" sz="2400" dirty="0"/>
              <a:t> </a:t>
            </a:r>
            <a:r>
              <a:rPr lang="en-US" sz="2400" dirty="0" err="1"/>
              <a:t>sai</a:t>
            </a:r>
            <a:r>
              <a:rPr lang="en-US" sz="2400" dirty="0"/>
              <a:t> </a:t>
            </a:r>
            <a:r>
              <a:rPr lang="en-US" sz="2400" dirty="0" err="1"/>
              <a:t>số</a:t>
            </a:r>
            <a:r>
              <a:rPr lang="en-US" sz="2400" dirty="0"/>
              <a:t>.</a:t>
            </a:r>
            <a:endParaRPr lang="en-US" sz="2200" dirty="0"/>
          </a:p>
          <a:p>
            <a:pPr lvl="2"/>
            <a:r>
              <a:rPr lang="vi-VN" sz="2400" i="1" dirty="0">
                <a:solidFill>
                  <a:schemeClr val="accent2"/>
                </a:solidFill>
              </a:rPr>
              <a:t>Tăng tốc độ di chuyển của hệ thống về </a:t>
            </a:r>
            <a:br>
              <a:rPr lang="vi-VN" sz="2400" i="1" dirty="0">
                <a:solidFill>
                  <a:schemeClr val="accent2"/>
                </a:solidFill>
              </a:rPr>
            </a:br>
            <a:r>
              <a:rPr lang="vi-VN" sz="2400" i="1" dirty="0">
                <a:solidFill>
                  <a:schemeClr val="accent2"/>
                </a:solidFill>
              </a:rPr>
              <a:t>phía điểm đặt (setpoint).</a:t>
            </a:r>
          </a:p>
          <a:p>
            <a:pPr lvl="2"/>
            <a:r>
              <a:rPr lang="vi-VN" sz="2400" dirty="0"/>
              <a:t>Độ lợi quá lớn, hệ thống có thể vọt lố.</a:t>
            </a:r>
            <a:endParaRPr lang="en-US" dirty="0"/>
          </a:p>
          <a:p>
            <a:pPr marL="971550" lvl="1" indent="-514350">
              <a:buFont typeface="+mj-lt"/>
              <a:buAutoNum type="alphaLcPeriod"/>
            </a:pPr>
            <a:endParaRPr lang="en-US" dirty="0"/>
          </a:p>
          <a:p>
            <a:pPr marL="457200" lvl="1" indent="0">
              <a:buNone/>
            </a:pPr>
            <a:endParaRPr lang="en-US"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7</a:t>
            </a:fld>
            <a:endParaRPr lang="vi-VN"/>
          </a:p>
        </p:txBody>
      </p:sp>
      <p:pic>
        <p:nvPicPr>
          <p:cNvPr id="7" name="Picture 6">
            <a:extLst>
              <a:ext uri="{FF2B5EF4-FFF2-40B4-BE49-F238E27FC236}">
                <a16:creationId xmlns:a16="http://schemas.microsoft.com/office/drawing/2014/main" id="{A12EB523-9EAB-40A1-8CAF-C174AA6BB44D}"/>
              </a:ext>
            </a:extLst>
          </p:cNvPr>
          <p:cNvPicPr>
            <a:picLocks noChangeAspect="1"/>
          </p:cNvPicPr>
          <p:nvPr/>
        </p:nvPicPr>
        <p:blipFill>
          <a:blip r:embed="rId2"/>
          <a:stretch>
            <a:fillRect/>
          </a:stretch>
        </p:blipFill>
        <p:spPr>
          <a:xfrm>
            <a:off x="1537214" y="2433278"/>
            <a:ext cx="2213177" cy="716945"/>
          </a:xfrm>
          <a:prstGeom prst="rect">
            <a:avLst/>
          </a:prstGeom>
        </p:spPr>
      </p:pic>
      <p:pic>
        <p:nvPicPr>
          <p:cNvPr id="9" name="Picture 8">
            <a:extLst>
              <a:ext uri="{FF2B5EF4-FFF2-40B4-BE49-F238E27FC236}">
                <a16:creationId xmlns:a16="http://schemas.microsoft.com/office/drawing/2014/main" id="{1A6EF3C4-00C6-498F-9016-9ACE7C8718B5}"/>
              </a:ext>
            </a:extLst>
          </p:cNvPr>
          <p:cNvPicPr>
            <a:picLocks noChangeAspect="1"/>
          </p:cNvPicPr>
          <p:nvPr/>
        </p:nvPicPr>
        <p:blipFill rotWithShape="1">
          <a:blip r:embed="rId3"/>
          <a:srcRect b="14150"/>
          <a:stretch/>
        </p:blipFill>
        <p:spPr>
          <a:xfrm>
            <a:off x="7218765" y="2167756"/>
            <a:ext cx="4521533" cy="3595938"/>
          </a:xfrm>
          <a:prstGeom prst="rect">
            <a:avLst/>
          </a:prstGeom>
        </p:spPr>
      </p:pic>
      <p:sp>
        <p:nvSpPr>
          <p:cNvPr id="10" name="TextBox 9">
            <a:extLst>
              <a:ext uri="{FF2B5EF4-FFF2-40B4-BE49-F238E27FC236}">
                <a16:creationId xmlns:a16="http://schemas.microsoft.com/office/drawing/2014/main" id="{2EAA8271-0DE8-429E-B1DB-0A4D8786FE9B}"/>
              </a:ext>
            </a:extLst>
          </p:cNvPr>
          <p:cNvSpPr txBox="1"/>
          <p:nvPr/>
        </p:nvSpPr>
        <p:spPr>
          <a:xfrm>
            <a:off x="7486454" y="5787627"/>
            <a:ext cx="3867346" cy="523220"/>
          </a:xfrm>
          <a:prstGeom prst="rect">
            <a:avLst/>
          </a:prstGeom>
          <a:noFill/>
        </p:spPr>
        <p:txBody>
          <a:bodyPr wrap="square" rtlCol="0">
            <a:spAutoFit/>
          </a:bodyPr>
          <a:lstStyle/>
          <a:p>
            <a:pPr algn="ctr"/>
            <a:r>
              <a:rPr lang="vi-VN" sz="1400" dirty="0">
                <a:latin typeface="+mj-lt"/>
              </a:rPr>
              <a:t>Hình 4: Đồ thị PV theo thời gian với ba giá trị Ki (Kp và Kd là hằng số).</a:t>
            </a:r>
          </a:p>
        </p:txBody>
      </p:sp>
    </p:spTree>
    <p:extLst>
      <p:ext uri="{BB962C8B-B14F-4D97-AF65-F5344CB8AC3E}">
        <p14:creationId xmlns:p14="http://schemas.microsoft.com/office/powerpoint/2010/main" val="175348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a:xfrm>
            <a:off x="838200" y="0"/>
            <a:ext cx="10515600" cy="1218979"/>
          </a:xfrm>
        </p:spPr>
        <p:txBody>
          <a:bodyPr>
            <a:normAutofit/>
          </a:bodyPr>
          <a:lstStyle/>
          <a:p>
            <a:pPr marL="857250" indent="-857250">
              <a:buFont typeface="+mj-lt"/>
              <a:buAutoNum type="romanUcPeriod"/>
            </a:pP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282018" y="1450036"/>
            <a:ext cx="10851037" cy="5407964"/>
          </a:xfrm>
        </p:spPr>
        <p:txBody>
          <a:bodyPr>
            <a:normAutofit/>
          </a:bodyPr>
          <a:lstStyle/>
          <a:p>
            <a:pPr marL="457200" lvl="1" indent="0">
              <a:buNone/>
            </a:pPr>
            <a:endParaRPr lang="en-US" sz="2600" dirty="0"/>
          </a:p>
          <a:p>
            <a:pPr marL="457200" lvl="1" indent="0">
              <a:buNone/>
            </a:pPr>
            <a:r>
              <a:rPr lang="en-US" sz="2600" dirty="0"/>
              <a:t> c.  </a:t>
            </a:r>
            <a:r>
              <a:rPr lang="en-US" sz="2600" dirty="0" err="1"/>
              <a:t>Thành</a:t>
            </a:r>
            <a:r>
              <a:rPr lang="en-US" sz="2600" dirty="0"/>
              <a:t> </a:t>
            </a:r>
            <a:r>
              <a:rPr lang="en-US" sz="2600" dirty="0" err="1"/>
              <a:t>phần</a:t>
            </a:r>
            <a:r>
              <a:rPr lang="en-US" sz="2600" dirty="0"/>
              <a:t> </a:t>
            </a:r>
            <a:r>
              <a:rPr lang="en-US" sz="2600" dirty="0" err="1"/>
              <a:t>đạo</a:t>
            </a:r>
            <a:r>
              <a:rPr lang="en-US" sz="2600" dirty="0"/>
              <a:t> </a:t>
            </a:r>
            <a:r>
              <a:rPr lang="en-US" sz="2600" dirty="0" err="1"/>
              <a:t>hàm</a:t>
            </a:r>
            <a:r>
              <a:rPr lang="en-US" sz="2600" dirty="0"/>
              <a:t> (D - Derivative)</a:t>
            </a:r>
          </a:p>
          <a:p>
            <a:pPr marL="457200" lvl="1" indent="0">
              <a:buNone/>
            </a:pPr>
            <a:endParaRPr lang="en-US" sz="2600" dirty="0"/>
          </a:p>
          <a:p>
            <a:pPr lvl="2"/>
            <a:r>
              <a:rPr lang="en-US" sz="2400" dirty="0"/>
              <a:t> </a:t>
            </a:r>
          </a:p>
          <a:p>
            <a:pPr lvl="2"/>
            <a:endParaRPr lang="en-US" sz="2400" dirty="0"/>
          </a:p>
          <a:p>
            <a:pPr lvl="2"/>
            <a:r>
              <a:rPr lang="en-US" sz="2400" dirty="0" err="1"/>
              <a:t>Độ</a:t>
            </a:r>
            <a:r>
              <a:rPr lang="en-US" sz="2400" dirty="0"/>
              <a:t> </a:t>
            </a:r>
            <a:r>
              <a:rPr lang="en-US" sz="2400" dirty="0" err="1"/>
              <a:t>dốc</a:t>
            </a:r>
            <a:r>
              <a:rPr lang="en-US" sz="2400" dirty="0"/>
              <a:t> </a:t>
            </a:r>
            <a:r>
              <a:rPr lang="en-US" sz="2400" dirty="0" err="1"/>
              <a:t>của</a:t>
            </a:r>
            <a:r>
              <a:rPr lang="en-US" sz="2400" dirty="0"/>
              <a:t> </a:t>
            </a:r>
            <a:r>
              <a:rPr lang="en-US" sz="2400" dirty="0" err="1"/>
              <a:t>sai</a:t>
            </a:r>
            <a:r>
              <a:rPr lang="en-US" sz="2400" dirty="0"/>
              <a:t> </a:t>
            </a:r>
            <a:r>
              <a:rPr lang="en-US" sz="2400" dirty="0" err="1"/>
              <a:t>số</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đạo</a:t>
            </a:r>
            <a:r>
              <a:rPr lang="en-US" sz="2400" dirty="0"/>
              <a:t> </a:t>
            </a:r>
            <a:r>
              <a:rPr lang="en-US" sz="2400" dirty="0" err="1"/>
              <a:t>hàm</a:t>
            </a:r>
            <a:r>
              <a:rPr lang="en-US" sz="2400" dirty="0"/>
              <a:t> </a:t>
            </a:r>
            <a:br>
              <a:rPr lang="en-US" sz="2400" dirty="0"/>
            </a:br>
            <a:r>
              <a:rPr lang="en-US" sz="2400" dirty="0" err="1"/>
              <a:t>bậc</a:t>
            </a:r>
            <a:r>
              <a:rPr lang="en-US" sz="2400" dirty="0"/>
              <a:t> </a:t>
            </a:r>
            <a:r>
              <a:rPr lang="en-US" sz="2400" dirty="0" err="1"/>
              <a:t>một</a:t>
            </a:r>
            <a:r>
              <a:rPr lang="en-US" sz="2400" dirty="0"/>
              <a:t>) </a:t>
            </a:r>
            <a:r>
              <a:rPr lang="en-US" sz="2400" dirty="0" err="1"/>
              <a:t>chính</a:t>
            </a:r>
            <a:r>
              <a:rPr lang="en-US" sz="2400" dirty="0"/>
              <a:t> </a:t>
            </a:r>
            <a:r>
              <a:rPr lang="en-US" sz="2400" dirty="0" err="1"/>
              <a:t>là</a:t>
            </a:r>
            <a:r>
              <a:rPr lang="en-US" sz="2400" dirty="0"/>
              <a:t> </a:t>
            </a:r>
            <a:r>
              <a:rPr lang="en-US" sz="2400" dirty="0" err="1"/>
              <a:t>tốc</a:t>
            </a:r>
            <a:r>
              <a:rPr lang="en-US" sz="2400" dirty="0"/>
              <a:t> </a:t>
            </a:r>
            <a:r>
              <a:rPr lang="en-US" sz="2400" dirty="0" err="1"/>
              <a:t>độ</a:t>
            </a:r>
            <a:r>
              <a:rPr lang="en-US" sz="2400" dirty="0"/>
              <a:t> </a:t>
            </a:r>
            <a:r>
              <a:rPr lang="en-US" sz="2400" dirty="0" err="1"/>
              <a:t>thay</a:t>
            </a:r>
            <a:r>
              <a:rPr lang="en-US" sz="2400" dirty="0"/>
              <a:t> </a:t>
            </a:r>
            <a:r>
              <a:rPr lang="en-US" sz="2400" dirty="0" err="1"/>
              <a:t>đổi</a:t>
            </a:r>
            <a:r>
              <a:rPr lang="en-US" sz="2400" dirty="0"/>
              <a:t> </a:t>
            </a:r>
            <a:r>
              <a:rPr lang="en-US" sz="2400" dirty="0" err="1"/>
              <a:t>sai</a:t>
            </a:r>
            <a:r>
              <a:rPr lang="en-US" sz="2400" dirty="0"/>
              <a:t> </a:t>
            </a:r>
            <a:r>
              <a:rPr lang="en-US" sz="2400" dirty="0" err="1"/>
              <a:t>số</a:t>
            </a:r>
            <a:r>
              <a:rPr lang="en-US" sz="2400" dirty="0"/>
              <a:t>.</a:t>
            </a:r>
          </a:p>
          <a:p>
            <a:pPr lvl="2"/>
            <a:r>
              <a:rPr lang="en-US" sz="2400" i="1" dirty="0" err="1">
                <a:solidFill>
                  <a:schemeClr val="accent2"/>
                </a:solidFill>
              </a:rPr>
              <a:t>Đạo</a:t>
            </a:r>
            <a:r>
              <a:rPr lang="en-US" sz="2400" i="1" dirty="0">
                <a:solidFill>
                  <a:schemeClr val="accent2"/>
                </a:solidFill>
              </a:rPr>
              <a:t> </a:t>
            </a:r>
            <a:r>
              <a:rPr lang="en-US" sz="2400" i="1" dirty="0" err="1">
                <a:solidFill>
                  <a:schemeClr val="accent2"/>
                </a:solidFill>
              </a:rPr>
              <a:t>hàm</a:t>
            </a:r>
            <a:r>
              <a:rPr lang="en-US" sz="2400" i="1" dirty="0">
                <a:solidFill>
                  <a:schemeClr val="accent2"/>
                </a:solidFill>
              </a:rPr>
              <a:t> </a:t>
            </a:r>
            <a:r>
              <a:rPr lang="en-US" sz="2400" i="1" dirty="0" err="1">
                <a:solidFill>
                  <a:schemeClr val="accent2"/>
                </a:solidFill>
              </a:rPr>
              <a:t>dự</a:t>
            </a:r>
            <a:r>
              <a:rPr lang="en-US" sz="2400" i="1" dirty="0">
                <a:solidFill>
                  <a:schemeClr val="accent2"/>
                </a:solidFill>
              </a:rPr>
              <a:t> </a:t>
            </a:r>
            <a:r>
              <a:rPr lang="en-US" sz="2400" i="1" dirty="0" err="1">
                <a:solidFill>
                  <a:schemeClr val="accent2"/>
                </a:solidFill>
              </a:rPr>
              <a:t>đoán</a:t>
            </a:r>
            <a:r>
              <a:rPr lang="en-US" sz="2400" i="1" dirty="0">
                <a:solidFill>
                  <a:schemeClr val="accent2"/>
                </a:solidFill>
              </a:rPr>
              <a:t> </a:t>
            </a:r>
            <a:r>
              <a:rPr lang="en-US" sz="2400" i="1" dirty="0" err="1">
                <a:solidFill>
                  <a:schemeClr val="accent2"/>
                </a:solidFill>
              </a:rPr>
              <a:t>hành</a:t>
            </a:r>
            <a:r>
              <a:rPr lang="en-US" sz="2400" i="1" dirty="0">
                <a:solidFill>
                  <a:schemeClr val="accent2"/>
                </a:solidFill>
              </a:rPr>
              <a:t> vi </a:t>
            </a:r>
            <a:r>
              <a:rPr lang="en-US" sz="2400" i="1" dirty="0" err="1">
                <a:solidFill>
                  <a:schemeClr val="accent2"/>
                </a:solidFill>
              </a:rPr>
              <a:t>của</a:t>
            </a:r>
            <a:r>
              <a:rPr lang="en-US" sz="2400" i="1" dirty="0">
                <a:solidFill>
                  <a:schemeClr val="accent2"/>
                </a:solidFill>
              </a:rPr>
              <a:t> </a:t>
            </a:r>
            <a:r>
              <a:rPr lang="en-US" sz="2400" i="1" dirty="0" err="1">
                <a:solidFill>
                  <a:schemeClr val="accent2"/>
                </a:solidFill>
              </a:rPr>
              <a:t>hệ</a:t>
            </a:r>
            <a:r>
              <a:rPr lang="en-US" sz="2400" i="1" dirty="0">
                <a:solidFill>
                  <a:schemeClr val="accent2"/>
                </a:solidFill>
              </a:rPr>
              <a:t> </a:t>
            </a:r>
            <a:r>
              <a:rPr lang="en-US" sz="2400" i="1" dirty="0" err="1">
                <a:solidFill>
                  <a:schemeClr val="accent2"/>
                </a:solidFill>
              </a:rPr>
              <a:t>thống</a:t>
            </a:r>
            <a:r>
              <a:rPr lang="en-US" sz="2400" i="1" dirty="0">
                <a:solidFill>
                  <a:schemeClr val="accent2"/>
                </a:solidFill>
              </a:rPr>
              <a:t> </a:t>
            </a:r>
            <a:br>
              <a:rPr lang="en-US" sz="2400" i="1" dirty="0">
                <a:solidFill>
                  <a:schemeClr val="accent2"/>
                </a:solidFill>
              </a:rPr>
            </a:br>
            <a:r>
              <a:rPr lang="en-US" sz="2400" i="1" dirty="0" err="1">
                <a:solidFill>
                  <a:schemeClr val="accent2"/>
                </a:solidFill>
              </a:rPr>
              <a:t>từ</a:t>
            </a:r>
            <a:r>
              <a:rPr lang="en-US" sz="2400" i="1" dirty="0">
                <a:solidFill>
                  <a:schemeClr val="accent2"/>
                </a:solidFill>
              </a:rPr>
              <a:t> </a:t>
            </a:r>
            <a:r>
              <a:rPr lang="en-US" sz="2400" i="1" dirty="0" err="1">
                <a:solidFill>
                  <a:schemeClr val="accent2"/>
                </a:solidFill>
              </a:rPr>
              <a:t>đó</a:t>
            </a:r>
            <a:r>
              <a:rPr lang="en-US" sz="2400" i="1" dirty="0">
                <a:solidFill>
                  <a:schemeClr val="accent2"/>
                </a:solidFill>
              </a:rPr>
              <a:t> </a:t>
            </a:r>
            <a:r>
              <a:rPr lang="en-US" sz="2400" i="1" dirty="0" err="1">
                <a:solidFill>
                  <a:schemeClr val="accent2"/>
                </a:solidFill>
              </a:rPr>
              <a:t>cải</a:t>
            </a:r>
            <a:r>
              <a:rPr lang="en-US" sz="2400" i="1" dirty="0">
                <a:solidFill>
                  <a:schemeClr val="accent2"/>
                </a:solidFill>
              </a:rPr>
              <a:t> </a:t>
            </a:r>
            <a:r>
              <a:rPr lang="en-US" sz="2400" i="1" dirty="0" err="1">
                <a:solidFill>
                  <a:schemeClr val="accent2"/>
                </a:solidFill>
              </a:rPr>
              <a:t>thiện</a:t>
            </a:r>
            <a:r>
              <a:rPr lang="en-US" sz="2400" i="1" dirty="0">
                <a:solidFill>
                  <a:schemeClr val="accent2"/>
                </a:solidFill>
              </a:rPr>
              <a:t> </a:t>
            </a:r>
            <a:r>
              <a:rPr lang="en-US" sz="2400" i="1" dirty="0" err="1">
                <a:solidFill>
                  <a:schemeClr val="accent2"/>
                </a:solidFill>
              </a:rPr>
              <a:t>ổn</a:t>
            </a:r>
            <a:r>
              <a:rPr lang="en-US" sz="2400" i="1" dirty="0">
                <a:solidFill>
                  <a:schemeClr val="accent2"/>
                </a:solidFill>
              </a:rPr>
              <a:t> </a:t>
            </a:r>
            <a:r>
              <a:rPr lang="en-US" sz="2400" i="1" dirty="0" err="1">
                <a:solidFill>
                  <a:schemeClr val="accent2"/>
                </a:solidFill>
              </a:rPr>
              <a:t>định</a:t>
            </a:r>
            <a:r>
              <a:rPr lang="en-US" sz="2400" i="1" dirty="0">
                <a:solidFill>
                  <a:schemeClr val="accent2"/>
                </a:solidFill>
              </a:rPr>
              <a:t> </a:t>
            </a:r>
            <a:r>
              <a:rPr lang="en-US" sz="2400" i="1" dirty="0" err="1">
                <a:solidFill>
                  <a:schemeClr val="accent2"/>
                </a:solidFill>
              </a:rPr>
              <a:t>của</a:t>
            </a:r>
            <a:r>
              <a:rPr lang="en-US" sz="2400" i="1" dirty="0">
                <a:solidFill>
                  <a:schemeClr val="accent2"/>
                </a:solidFill>
              </a:rPr>
              <a:t> </a:t>
            </a:r>
            <a:r>
              <a:rPr lang="en-US" sz="2400" i="1" dirty="0" err="1">
                <a:solidFill>
                  <a:schemeClr val="accent2"/>
                </a:solidFill>
              </a:rPr>
              <a:t>hệ</a:t>
            </a:r>
            <a:r>
              <a:rPr lang="en-US" sz="2400" i="1" dirty="0">
                <a:solidFill>
                  <a:schemeClr val="accent2"/>
                </a:solidFill>
              </a:rPr>
              <a:t> </a:t>
            </a:r>
            <a:r>
              <a:rPr lang="en-US" sz="2400" i="1" dirty="0" err="1">
                <a:solidFill>
                  <a:schemeClr val="accent2"/>
                </a:solidFill>
              </a:rPr>
              <a:t>thống</a:t>
            </a:r>
            <a:r>
              <a:rPr lang="en-US" sz="2400" i="1" dirty="0">
                <a:solidFill>
                  <a:schemeClr val="accent2"/>
                </a:solidFill>
              </a:rPr>
              <a:t>.</a:t>
            </a:r>
          </a:p>
          <a:p>
            <a:pPr lvl="2"/>
            <a:r>
              <a:rPr lang="vi-VN" sz="2400" dirty="0">
                <a:solidFill>
                  <a:srgbClr val="202122"/>
                </a:solidFill>
                <a:latin typeface="+mj-lt"/>
              </a:rPr>
              <a:t>L</a:t>
            </a:r>
            <a:r>
              <a:rPr lang="vi-VN" sz="2400" b="0" i="0" dirty="0">
                <a:solidFill>
                  <a:srgbClr val="202122"/>
                </a:solidFill>
                <a:effectLst/>
                <a:latin typeface="+mj-lt"/>
              </a:rPr>
              <a:t>àm giảm biên độ vọt lố được tạo ra bởi</a:t>
            </a:r>
            <a:br>
              <a:rPr lang="vi-VN" sz="2400" b="0" i="0" dirty="0">
                <a:solidFill>
                  <a:srgbClr val="202122"/>
                </a:solidFill>
                <a:effectLst/>
                <a:latin typeface="+mj-lt"/>
              </a:rPr>
            </a:br>
            <a:r>
              <a:rPr lang="vi-VN" sz="2400" b="0" i="0" dirty="0">
                <a:solidFill>
                  <a:srgbClr val="202122"/>
                </a:solidFill>
                <a:effectLst/>
                <a:latin typeface="+mj-lt"/>
              </a:rPr>
              <a:t>thành phần tích phân.</a:t>
            </a:r>
          </a:p>
          <a:p>
            <a:pPr lvl="2"/>
            <a:r>
              <a:rPr lang="vi-VN" sz="2400" dirty="0">
                <a:solidFill>
                  <a:srgbClr val="202122"/>
                </a:solidFill>
                <a:latin typeface="+mj-lt"/>
              </a:rPr>
              <a:t>T</a:t>
            </a:r>
            <a:r>
              <a:rPr lang="vi-VN" sz="2400" b="0" i="0" dirty="0">
                <a:solidFill>
                  <a:srgbClr val="202122"/>
                </a:solidFill>
                <a:effectLst/>
                <a:latin typeface="+mj-lt"/>
              </a:rPr>
              <a:t>ăng cường độ ổn định.</a:t>
            </a:r>
            <a:endParaRPr lang="en-US"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8</a:t>
            </a:fld>
            <a:endParaRPr lang="vi-VN"/>
          </a:p>
        </p:txBody>
      </p:sp>
      <p:pic>
        <p:nvPicPr>
          <p:cNvPr id="5" name="Picture 4">
            <a:extLst>
              <a:ext uri="{FF2B5EF4-FFF2-40B4-BE49-F238E27FC236}">
                <a16:creationId xmlns:a16="http://schemas.microsoft.com/office/drawing/2014/main" id="{654FEDA2-F392-40F2-B66D-C3007DB57E43}"/>
              </a:ext>
            </a:extLst>
          </p:cNvPr>
          <p:cNvPicPr>
            <a:picLocks noChangeAspect="1"/>
          </p:cNvPicPr>
          <p:nvPr/>
        </p:nvPicPr>
        <p:blipFill>
          <a:blip r:embed="rId2"/>
          <a:stretch>
            <a:fillRect/>
          </a:stretch>
        </p:blipFill>
        <p:spPr>
          <a:xfrm>
            <a:off x="1458342" y="2369451"/>
            <a:ext cx="2360777" cy="816809"/>
          </a:xfrm>
          <a:prstGeom prst="rect">
            <a:avLst/>
          </a:prstGeom>
        </p:spPr>
      </p:pic>
      <p:pic>
        <p:nvPicPr>
          <p:cNvPr id="10" name="Picture 9">
            <a:extLst>
              <a:ext uri="{FF2B5EF4-FFF2-40B4-BE49-F238E27FC236}">
                <a16:creationId xmlns:a16="http://schemas.microsoft.com/office/drawing/2014/main" id="{38B35FF2-1B74-48A0-9C1D-C0B1A5F8D5BA}"/>
              </a:ext>
            </a:extLst>
          </p:cNvPr>
          <p:cNvPicPr>
            <a:picLocks noChangeAspect="1"/>
          </p:cNvPicPr>
          <p:nvPr/>
        </p:nvPicPr>
        <p:blipFill rotWithShape="1">
          <a:blip r:embed="rId3"/>
          <a:srcRect b="13721"/>
          <a:stretch/>
        </p:blipFill>
        <p:spPr>
          <a:xfrm>
            <a:off x="7546098" y="1992684"/>
            <a:ext cx="4436110" cy="3540850"/>
          </a:xfrm>
          <a:prstGeom prst="rect">
            <a:avLst/>
          </a:prstGeom>
        </p:spPr>
      </p:pic>
      <p:sp>
        <p:nvSpPr>
          <p:cNvPr id="7" name="TextBox 6">
            <a:extLst>
              <a:ext uri="{FF2B5EF4-FFF2-40B4-BE49-F238E27FC236}">
                <a16:creationId xmlns:a16="http://schemas.microsoft.com/office/drawing/2014/main" id="{6FD707F1-70D2-4CA3-A330-3347A2201A88}"/>
              </a:ext>
            </a:extLst>
          </p:cNvPr>
          <p:cNvSpPr txBox="1"/>
          <p:nvPr/>
        </p:nvSpPr>
        <p:spPr>
          <a:xfrm>
            <a:off x="7830480" y="5552962"/>
            <a:ext cx="3867346" cy="523220"/>
          </a:xfrm>
          <a:prstGeom prst="rect">
            <a:avLst/>
          </a:prstGeom>
          <a:noFill/>
        </p:spPr>
        <p:txBody>
          <a:bodyPr wrap="square" rtlCol="0">
            <a:spAutoFit/>
          </a:bodyPr>
          <a:lstStyle/>
          <a:p>
            <a:pPr algn="ctr"/>
            <a:r>
              <a:rPr lang="vi-VN" sz="1400" dirty="0">
                <a:latin typeface="+mj-lt"/>
              </a:rPr>
              <a:t>Hình 5: Đồ thị PV theo thời gian với ba giá trị Kd (Kp và Ki là hằng số).</a:t>
            </a:r>
          </a:p>
        </p:txBody>
      </p:sp>
    </p:spTree>
    <p:extLst>
      <p:ext uri="{BB962C8B-B14F-4D97-AF65-F5344CB8AC3E}">
        <p14:creationId xmlns:p14="http://schemas.microsoft.com/office/powerpoint/2010/main" val="2390362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CA5-7690-406A-9F6E-35A9B81A870F}"/>
              </a:ext>
            </a:extLst>
          </p:cNvPr>
          <p:cNvSpPr>
            <a:spLocks noGrp="1"/>
          </p:cNvSpPr>
          <p:nvPr>
            <p:ph type="title"/>
          </p:nvPr>
        </p:nvSpPr>
        <p:spPr/>
        <p:txBody>
          <a:bodyPr>
            <a:normAutofit/>
          </a:bodyPr>
          <a:lstStyle/>
          <a:p>
            <a:pPr marL="857250" indent="-857250">
              <a:buFont typeface="+mj-lt"/>
              <a:buAutoNum type="romanUcPeriod"/>
            </a:pPr>
            <a:r>
              <a:rPr lang="en-US" dirty="0" err="1"/>
              <a:t>Tổng</a:t>
            </a:r>
            <a:r>
              <a:rPr lang="en-US" dirty="0"/>
              <a:t> </a:t>
            </a:r>
            <a:r>
              <a:rPr lang="en-US" dirty="0" err="1"/>
              <a:t>quan</a:t>
            </a:r>
            <a:r>
              <a:rPr lang="en-US" dirty="0"/>
              <a:t> </a:t>
            </a:r>
            <a:r>
              <a:rPr lang="en-US" dirty="0" err="1"/>
              <a:t>về</a:t>
            </a:r>
            <a:r>
              <a:rPr lang="en-US" dirty="0"/>
              <a:t> </a:t>
            </a:r>
            <a:r>
              <a:rPr lang="en-US" dirty="0" err="1"/>
              <a:t>bộ</a:t>
            </a:r>
            <a:r>
              <a:rPr lang="en-US" dirty="0"/>
              <a:t> </a:t>
            </a:r>
            <a:r>
              <a:rPr lang="en-US" dirty="0" err="1"/>
              <a:t>điều</a:t>
            </a:r>
            <a:r>
              <a:rPr lang="en-US" dirty="0"/>
              <a:t> </a:t>
            </a:r>
            <a:r>
              <a:rPr lang="en-US" dirty="0" err="1"/>
              <a:t>khiển</a:t>
            </a:r>
            <a:r>
              <a:rPr lang="en-US" dirty="0"/>
              <a:t> PID</a:t>
            </a:r>
            <a:endParaRPr lang="vi-VN" dirty="0"/>
          </a:p>
        </p:txBody>
      </p:sp>
      <p:sp>
        <p:nvSpPr>
          <p:cNvPr id="3" name="Content Placeholder 2">
            <a:extLst>
              <a:ext uri="{FF2B5EF4-FFF2-40B4-BE49-F238E27FC236}">
                <a16:creationId xmlns:a16="http://schemas.microsoft.com/office/drawing/2014/main" id="{10BEF882-D9AE-4DEE-AD33-97FC9070A1C7}"/>
              </a:ext>
            </a:extLst>
          </p:cNvPr>
          <p:cNvSpPr>
            <a:spLocks noGrp="1"/>
          </p:cNvSpPr>
          <p:nvPr>
            <p:ph idx="1"/>
          </p:nvPr>
        </p:nvSpPr>
        <p:spPr>
          <a:xfrm>
            <a:off x="772211" y="1472075"/>
            <a:ext cx="10851037" cy="5407964"/>
          </a:xfrm>
        </p:spPr>
        <p:txBody>
          <a:bodyPr>
            <a:normAutofit/>
          </a:bodyPr>
          <a:lstStyle/>
          <a:p>
            <a:pPr marL="0" indent="0">
              <a:buNone/>
            </a:pPr>
            <a:r>
              <a:rPr lang="en-US" b="1" dirty="0"/>
              <a:t>3.   </a:t>
            </a:r>
            <a:r>
              <a:rPr lang="en-US" b="1" dirty="0" err="1"/>
              <a:t>Một</a:t>
            </a:r>
            <a:r>
              <a:rPr lang="en-US" b="1" dirty="0"/>
              <a:t> </a:t>
            </a:r>
            <a:r>
              <a:rPr lang="en-US" b="1" dirty="0" err="1"/>
              <a:t>số</a:t>
            </a:r>
            <a:r>
              <a:rPr lang="en-US" b="1" dirty="0"/>
              <a:t> </a:t>
            </a:r>
            <a:r>
              <a:rPr lang="en-US" b="1" dirty="0" err="1"/>
              <a:t>phương</a:t>
            </a:r>
            <a:r>
              <a:rPr lang="en-US" b="1" dirty="0"/>
              <a:t> </a:t>
            </a:r>
            <a:r>
              <a:rPr lang="en-US" b="1" dirty="0" err="1"/>
              <a:t>pháp</a:t>
            </a:r>
            <a:r>
              <a:rPr lang="en-US" b="1" dirty="0"/>
              <a:t> </a:t>
            </a:r>
            <a:r>
              <a:rPr lang="en-US" b="1" dirty="0" err="1"/>
              <a:t>hiệu</a:t>
            </a:r>
            <a:r>
              <a:rPr lang="en-US" b="1" dirty="0"/>
              <a:t> </a:t>
            </a:r>
            <a:r>
              <a:rPr lang="en-US" b="1" dirty="0" err="1"/>
              <a:t>chỉnh</a:t>
            </a:r>
            <a:r>
              <a:rPr lang="en-US" b="1" dirty="0"/>
              <a:t> </a:t>
            </a:r>
            <a:r>
              <a:rPr lang="en-US" b="1" dirty="0" err="1"/>
              <a:t>độ</a:t>
            </a:r>
            <a:r>
              <a:rPr lang="en-US" b="1" dirty="0"/>
              <a:t> </a:t>
            </a:r>
            <a:r>
              <a:rPr lang="en-US" b="1" dirty="0" err="1"/>
              <a:t>lợi</a:t>
            </a:r>
            <a:r>
              <a:rPr lang="en-US" b="1" dirty="0"/>
              <a:t>.</a:t>
            </a:r>
          </a:p>
          <a:p>
            <a:pPr marL="971550" lvl="1" indent="-514350">
              <a:buFont typeface="+mj-lt"/>
              <a:buAutoNum type="alphaLcPeriod"/>
            </a:pPr>
            <a:r>
              <a:rPr lang="en-US" sz="2600" dirty="0" err="1"/>
              <a:t>Phương</a:t>
            </a:r>
            <a:r>
              <a:rPr lang="en-US" sz="2600" dirty="0"/>
              <a:t> </a:t>
            </a:r>
            <a:r>
              <a:rPr lang="en-US" sz="2600" dirty="0" err="1"/>
              <a:t>pháp</a:t>
            </a:r>
            <a:r>
              <a:rPr lang="en-US" sz="2600" dirty="0"/>
              <a:t> </a:t>
            </a:r>
            <a:r>
              <a:rPr lang="en-US" sz="2600" dirty="0" err="1"/>
              <a:t>chỉnh</a:t>
            </a:r>
            <a:r>
              <a:rPr lang="en-US" sz="2600" dirty="0"/>
              <a:t> </a:t>
            </a:r>
            <a:r>
              <a:rPr lang="en-US" sz="2600" dirty="0" err="1"/>
              <a:t>thủ</a:t>
            </a:r>
            <a:r>
              <a:rPr lang="en-US" sz="2600" dirty="0"/>
              <a:t> </a:t>
            </a:r>
            <a:r>
              <a:rPr lang="en-US" sz="2600" dirty="0" err="1"/>
              <a:t>công</a:t>
            </a:r>
            <a:r>
              <a:rPr lang="en-US" sz="2600" dirty="0"/>
              <a:t>.</a:t>
            </a:r>
          </a:p>
          <a:p>
            <a:pPr lvl="2"/>
            <a:r>
              <a:rPr lang="vi-VN" sz="2200" dirty="0"/>
              <a:t>Là phương pháp hiệu chỉnh đơn giản, dễ dàng.</a:t>
            </a:r>
          </a:p>
          <a:p>
            <a:pPr lvl="2"/>
            <a:r>
              <a:rPr lang="vi-VN" sz="2200" dirty="0"/>
              <a:t>Không cần thiết phải có mô hình chi tiết về toán học của hệ thống. </a:t>
            </a:r>
          </a:p>
          <a:p>
            <a:pPr lvl="2"/>
            <a:r>
              <a:rPr lang="vi-VN" sz="2200" dirty="0"/>
              <a:t>Nhược điểm: mất nhiều thời gian, người hiệu chỉnh cần có kinh nghiệm.</a:t>
            </a:r>
            <a:endParaRPr lang="en-US" sz="2200" dirty="0"/>
          </a:p>
          <a:p>
            <a:pPr marL="971550" lvl="1" indent="-514350">
              <a:buFont typeface="+mj-lt"/>
              <a:buAutoNum type="alphaLcPeriod"/>
            </a:pPr>
            <a:endParaRPr lang="en-US" sz="2600" dirty="0"/>
          </a:p>
          <a:p>
            <a:pPr marL="1428750" lvl="2" indent="-514350">
              <a:buFont typeface="+mj-lt"/>
              <a:buAutoNum type="alphaLcPeriod"/>
            </a:pPr>
            <a:endParaRPr lang="en-US" dirty="0"/>
          </a:p>
          <a:p>
            <a:pPr marL="971550" lvl="1" indent="-514350">
              <a:buFont typeface="+mj-lt"/>
              <a:buAutoNum type="alphaLcPeriod"/>
            </a:pPr>
            <a:endParaRPr lang="en-US" dirty="0"/>
          </a:p>
        </p:txBody>
      </p:sp>
      <p:sp>
        <p:nvSpPr>
          <p:cNvPr id="6" name="Slide Number Placeholder 5">
            <a:extLst>
              <a:ext uri="{FF2B5EF4-FFF2-40B4-BE49-F238E27FC236}">
                <a16:creationId xmlns:a16="http://schemas.microsoft.com/office/drawing/2014/main" id="{B110AFC9-F155-4A69-AC5B-06A06E481D9C}"/>
              </a:ext>
            </a:extLst>
          </p:cNvPr>
          <p:cNvSpPr>
            <a:spLocks noGrp="1"/>
          </p:cNvSpPr>
          <p:nvPr>
            <p:ph type="sldNum" sz="quarter" idx="12"/>
          </p:nvPr>
        </p:nvSpPr>
        <p:spPr/>
        <p:txBody>
          <a:bodyPr/>
          <a:lstStyle/>
          <a:p>
            <a:fld id="{121386B0-7E77-40AD-AA58-60B16DCCBC12}" type="slidenum">
              <a:rPr lang="vi-VN" smtClean="0"/>
              <a:t>9</a:t>
            </a:fld>
            <a:endParaRPr lang="vi-VN"/>
          </a:p>
        </p:txBody>
      </p:sp>
      <p:pic>
        <p:nvPicPr>
          <p:cNvPr id="7" name="Picture 6">
            <a:extLst>
              <a:ext uri="{FF2B5EF4-FFF2-40B4-BE49-F238E27FC236}">
                <a16:creationId xmlns:a16="http://schemas.microsoft.com/office/drawing/2014/main" id="{2629964B-972E-443B-B292-F07B635E7825}"/>
              </a:ext>
            </a:extLst>
          </p:cNvPr>
          <p:cNvPicPr>
            <a:picLocks noChangeAspect="1"/>
          </p:cNvPicPr>
          <p:nvPr/>
        </p:nvPicPr>
        <p:blipFill>
          <a:blip r:embed="rId2"/>
          <a:stretch>
            <a:fillRect/>
          </a:stretch>
        </p:blipFill>
        <p:spPr>
          <a:xfrm>
            <a:off x="2942734" y="3453762"/>
            <a:ext cx="6306532" cy="3137260"/>
          </a:xfrm>
          <a:prstGeom prst="rect">
            <a:avLst/>
          </a:prstGeom>
        </p:spPr>
      </p:pic>
      <p:sp>
        <p:nvSpPr>
          <p:cNvPr id="8" name="TextBox 7">
            <a:extLst>
              <a:ext uri="{FF2B5EF4-FFF2-40B4-BE49-F238E27FC236}">
                <a16:creationId xmlns:a16="http://schemas.microsoft.com/office/drawing/2014/main" id="{7254164C-494D-4DB4-A368-250129727633}"/>
              </a:ext>
            </a:extLst>
          </p:cNvPr>
          <p:cNvSpPr txBox="1"/>
          <p:nvPr/>
        </p:nvSpPr>
        <p:spPr>
          <a:xfrm>
            <a:off x="4276153" y="6562882"/>
            <a:ext cx="4151410" cy="307777"/>
          </a:xfrm>
          <a:prstGeom prst="rect">
            <a:avLst/>
          </a:prstGeom>
          <a:noFill/>
        </p:spPr>
        <p:txBody>
          <a:bodyPr wrap="square" rtlCol="0">
            <a:spAutoFit/>
          </a:bodyPr>
          <a:lstStyle/>
          <a:p>
            <a:r>
              <a:rPr lang="vi-VN" sz="1400" dirty="0">
                <a:latin typeface="+mj-lt"/>
              </a:rPr>
              <a:t>Hình 6: Minh họa phương pháp hiệu chỉnh thủ công.</a:t>
            </a:r>
          </a:p>
        </p:txBody>
      </p:sp>
    </p:spTree>
    <p:extLst>
      <p:ext uri="{BB962C8B-B14F-4D97-AF65-F5344CB8AC3E}">
        <p14:creationId xmlns:p14="http://schemas.microsoft.com/office/powerpoint/2010/main" val="1857273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2025</TotalTime>
  <Words>1769</Words>
  <Application>Microsoft Office PowerPoint</Application>
  <PresentationFormat>Widescreen</PresentationFormat>
  <Paragraphs>275</Paragraphs>
  <Slides>34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Courier New</vt:lpstr>
      <vt:lpstr>Times New Roman</vt:lpstr>
      <vt:lpstr>Wingdings</vt:lpstr>
      <vt:lpstr>Office Theme</vt:lpstr>
      <vt:lpstr>ĐIỀU KHIỂN ĐỘNG CƠ DC ENCODER</vt:lpstr>
      <vt:lpstr>Thành viên nhóm</vt:lpstr>
      <vt:lpstr>Nội dung</vt:lpstr>
      <vt:lpstr>Tổng quan về bộ điều khiển PID</vt:lpstr>
      <vt:lpstr>I. Tổng quan về bộ điều khiển PID</vt:lpstr>
      <vt:lpstr>Tổng quan về bộ điều khiển PID</vt:lpstr>
      <vt:lpstr>Tổng quan về bộ điều khiển PID</vt:lpstr>
      <vt:lpstr>Tổng quan về bộ điều khiển PID</vt:lpstr>
      <vt:lpstr>Tổng quan về bộ điều khiển PID</vt:lpstr>
      <vt:lpstr>I. Tổng quan về bộ điều khiển PID</vt:lpstr>
      <vt:lpstr>I. Tổng quan về bộ điều khiển PID</vt:lpstr>
      <vt:lpstr>I. Tổng quan về bộ điều khiển PID</vt:lpstr>
      <vt:lpstr>II. Thiết kế hệ thống</vt:lpstr>
      <vt:lpstr>II. Thiết kế hệ thống</vt:lpstr>
      <vt:lpstr>II. Thiết kế hệ thống</vt:lpstr>
      <vt:lpstr>II. Thiết kế hệ thống</vt:lpstr>
      <vt:lpstr>II. Thiết kế hệ thống</vt:lpstr>
      <vt:lpstr>II. Thiết kế hệ thống</vt:lpstr>
      <vt:lpstr>II. Thiết kế hệ thống</vt:lpstr>
      <vt:lpstr>II. Thiết kế hệ thống</vt:lpstr>
      <vt:lpstr>II. Thiết kế hệ thống</vt:lpstr>
      <vt:lpstr>II. Thiết kế hệ thống</vt:lpstr>
      <vt:lpstr>II. Thiết kế hệ thống</vt:lpstr>
      <vt:lpstr>II. Thiết kế hệ thống</vt:lpstr>
      <vt:lpstr>III. Thực nghiệm</vt:lpstr>
      <vt:lpstr>III. Thực nghiệm</vt:lpstr>
      <vt:lpstr>III. Thực nghiệm</vt:lpstr>
      <vt:lpstr>III. Thực nghiệm</vt:lpstr>
      <vt:lpstr>III. Thực nghiệm</vt:lpstr>
      <vt:lpstr>III. Thực nghiệm</vt:lpstr>
      <vt:lpstr>IV. Kết quả.</vt:lpstr>
      <vt:lpstr>IV. Kết quả.</vt:lpstr>
      <vt:lpstr>IV. Kết quả.</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Bộ điều khiển PID</dc:title>
  <dc:creator>le tung</dc:creator>
  <cp:lastModifiedBy>le tung</cp:lastModifiedBy>
  <cp:revision>28</cp:revision>
  <dcterms:created xsi:type="dcterms:W3CDTF">2023-11-27T10:59:54Z</dcterms:created>
  <dcterms:modified xsi:type="dcterms:W3CDTF">2024-06-05T21:38:24Z</dcterms:modified>
</cp:coreProperties>
</file>